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Default Extension="wav" ContentType="audio/wav"/>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Override PartName="/ppt/notesSlides/notesSlide20.xml" ContentType="application/vnd.openxmlformats-officedocument.presentationml.notesSlide+xml"/>
  <Override PartName="/ppt/slides/slide89.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386" r:id="rId2"/>
    <p:sldId id="373" r:id="rId3"/>
    <p:sldId id="387" r:id="rId4"/>
    <p:sldId id="375" r:id="rId5"/>
    <p:sldId id="376" r:id="rId6"/>
    <p:sldId id="377" r:id="rId7"/>
    <p:sldId id="378" r:id="rId8"/>
    <p:sldId id="379" r:id="rId9"/>
    <p:sldId id="440" r:id="rId10"/>
    <p:sldId id="380" r:id="rId11"/>
    <p:sldId id="391" r:id="rId12"/>
    <p:sldId id="392" r:id="rId13"/>
    <p:sldId id="393" r:id="rId14"/>
    <p:sldId id="394" r:id="rId15"/>
    <p:sldId id="397" r:id="rId16"/>
    <p:sldId id="438" r:id="rId17"/>
    <p:sldId id="439" r:id="rId18"/>
    <p:sldId id="398" r:id="rId19"/>
    <p:sldId id="399" r:id="rId20"/>
    <p:sldId id="400" r:id="rId21"/>
    <p:sldId id="402" r:id="rId22"/>
    <p:sldId id="403" r:id="rId23"/>
    <p:sldId id="404" r:id="rId24"/>
    <p:sldId id="395" r:id="rId25"/>
    <p:sldId id="346" r:id="rId26"/>
    <p:sldId id="296" r:id="rId27"/>
    <p:sldId id="297" r:id="rId28"/>
    <p:sldId id="298" r:id="rId29"/>
    <p:sldId id="299" r:id="rId30"/>
    <p:sldId id="300" r:id="rId31"/>
    <p:sldId id="301" r:id="rId32"/>
    <p:sldId id="302" r:id="rId33"/>
    <p:sldId id="303" r:id="rId34"/>
    <p:sldId id="441" r:id="rId35"/>
    <p:sldId id="442" r:id="rId36"/>
    <p:sldId id="305" r:id="rId37"/>
    <p:sldId id="306" r:id="rId38"/>
    <p:sldId id="307" r:id="rId39"/>
    <p:sldId id="345" r:id="rId40"/>
    <p:sldId id="310" r:id="rId41"/>
    <p:sldId id="311" r:id="rId42"/>
    <p:sldId id="312" r:id="rId43"/>
    <p:sldId id="362" r:id="rId44"/>
    <p:sldId id="369" r:id="rId45"/>
    <p:sldId id="348" r:id="rId46"/>
    <p:sldId id="314" r:id="rId47"/>
    <p:sldId id="315" r:id="rId48"/>
    <p:sldId id="361" r:id="rId49"/>
    <p:sldId id="316" r:id="rId50"/>
    <p:sldId id="317" r:id="rId51"/>
    <p:sldId id="318" r:id="rId52"/>
    <p:sldId id="363" r:id="rId53"/>
    <p:sldId id="364" r:id="rId54"/>
    <p:sldId id="323" r:id="rId55"/>
    <p:sldId id="368" r:id="rId56"/>
    <p:sldId id="324" r:id="rId57"/>
    <p:sldId id="325" r:id="rId58"/>
    <p:sldId id="326" r:id="rId59"/>
    <p:sldId id="319" r:id="rId60"/>
    <p:sldId id="327" r:id="rId61"/>
    <p:sldId id="320" r:id="rId62"/>
    <p:sldId id="365" r:id="rId63"/>
    <p:sldId id="366" r:id="rId64"/>
    <p:sldId id="321" r:id="rId65"/>
    <p:sldId id="275" r:id="rId66"/>
    <p:sldId id="414" r:id="rId67"/>
    <p:sldId id="415" r:id="rId68"/>
    <p:sldId id="416" r:id="rId69"/>
    <p:sldId id="417" r:id="rId70"/>
    <p:sldId id="418" r:id="rId71"/>
    <p:sldId id="419" r:id="rId72"/>
    <p:sldId id="420" r:id="rId73"/>
    <p:sldId id="421" r:id="rId74"/>
    <p:sldId id="422" r:id="rId75"/>
    <p:sldId id="423" r:id="rId76"/>
    <p:sldId id="424" r:id="rId77"/>
    <p:sldId id="425" r:id="rId78"/>
    <p:sldId id="426" r:id="rId79"/>
    <p:sldId id="427" r:id="rId80"/>
    <p:sldId id="428" r:id="rId81"/>
    <p:sldId id="429" r:id="rId82"/>
    <p:sldId id="430" r:id="rId83"/>
    <p:sldId id="431" r:id="rId84"/>
    <p:sldId id="432" r:id="rId85"/>
    <p:sldId id="433" r:id="rId86"/>
    <p:sldId id="434" r:id="rId87"/>
    <p:sldId id="435" r:id="rId88"/>
    <p:sldId id="436" r:id="rId89"/>
    <p:sldId id="437" r:id="rId90"/>
    <p:sldId id="276" r:id="rId9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009900"/>
    <a:srgbClr val="006600"/>
    <a:srgbClr val="660033"/>
    <a:srgbClr val="99FF33"/>
    <a:srgbClr val="FF3B3B"/>
    <a:srgbClr val="FF4B4B"/>
    <a:srgbClr val="FFF7F7"/>
    <a:srgbClr val="E1FFE1"/>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624" autoAdjust="0"/>
  </p:normalViewPr>
  <p:slideViewPr>
    <p:cSldViewPr>
      <p:cViewPr>
        <p:scale>
          <a:sx n="66" d="100"/>
          <a:sy n="66" d="100"/>
        </p:scale>
        <p:origin x="-978" y="-16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82.wmf"/><Relationship Id="rId7" Type="http://schemas.openxmlformats.org/officeDocument/2006/relationships/image" Target="../media/image86.wmf"/><Relationship Id="rId2" Type="http://schemas.openxmlformats.org/officeDocument/2006/relationships/image" Target="../media/image81.wmf"/><Relationship Id="rId1" Type="http://schemas.openxmlformats.org/officeDocument/2006/relationships/image" Target="../media/image80.wmf"/><Relationship Id="rId6" Type="http://schemas.openxmlformats.org/officeDocument/2006/relationships/image" Target="../media/image85.wmf"/><Relationship Id="rId5" Type="http://schemas.openxmlformats.org/officeDocument/2006/relationships/image" Target="../media/image84.wmf"/><Relationship Id="rId4" Type="http://schemas.openxmlformats.org/officeDocument/2006/relationships/image" Target="../media/image8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B5F7F7-2C4E-4BD5-AF5A-11C14796C396}" type="datetimeFigureOut">
              <a:rPr lang="en-US" smtClean="0"/>
              <a:pPr/>
              <a:t>7/31/2018</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DFBAB4-84AC-43A4-A25B-0FB46CF44DC7}"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EBA5AC-5BBB-49EA-9200-BE7C9CD7CF5B}" type="slidenum">
              <a:rPr lang="en-US"/>
              <a:pPr/>
              <a:t>2</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81C38C-033E-436D-8AE2-6A1A69618B64}" type="slidenum">
              <a:rPr lang="en-US"/>
              <a:pPr/>
              <a:t>23</a:t>
            </a:fld>
            <a:endParaRPr lang="en-US"/>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096"/>
          <p:cNvSpPr>
            <a:spLocks noGrp="1" noChangeArrowheads="1"/>
          </p:cNvSpPr>
          <p:nvPr>
            <p:ph type="sldNum" sz="quarter" idx="5"/>
          </p:nvPr>
        </p:nvSpPr>
        <p:spPr>
          <a:ln/>
        </p:spPr>
        <p:txBody>
          <a:bodyPr/>
          <a:lstStyle/>
          <a:p>
            <a:fld id="{1066DE4E-C4DD-428E-A881-D55CCAFEEC30}" type="slidenum">
              <a:rPr lang="en-US"/>
              <a:pPr/>
              <a:t>34</a:t>
            </a:fld>
            <a:endParaRPr lang="en-US"/>
          </a:p>
        </p:txBody>
      </p:sp>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p:txBody>
          <a:bodyPr/>
          <a:lstStyle/>
          <a:p>
            <a:r>
              <a:rPr lang="en-US"/>
              <a:t>Renewables face economic challenges.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096"/>
          <p:cNvSpPr>
            <a:spLocks noGrp="1" noChangeArrowheads="1"/>
          </p:cNvSpPr>
          <p:nvPr>
            <p:ph type="sldNum" sz="quarter" idx="5"/>
          </p:nvPr>
        </p:nvSpPr>
        <p:spPr>
          <a:ln/>
        </p:spPr>
        <p:txBody>
          <a:bodyPr/>
          <a:lstStyle/>
          <a:p>
            <a:fld id="{1066DE4E-C4DD-428E-A881-D55CCAFEEC30}" type="slidenum">
              <a:rPr lang="en-US"/>
              <a:pPr/>
              <a:t>35</a:t>
            </a:fld>
            <a:endParaRPr lang="en-US"/>
          </a:p>
        </p:txBody>
      </p:sp>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p:txBody>
          <a:bodyPr/>
          <a:lstStyle/>
          <a:p>
            <a:r>
              <a:rPr lang="en-US"/>
              <a:t>Renewables face economic challenges.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096"/>
          <p:cNvSpPr>
            <a:spLocks noGrp="1" noChangeArrowheads="1"/>
          </p:cNvSpPr>
          <p:nvPr>
            <p:ph type="sldNum" sz="quarter" idx="5"/>
          </p:nvPr>
        </p:nvSpPr>
        <p:spPr>
          <a:ln/>
        </p:spPr>
        <p:txBody>
          <a:bodyPr/>
          <a:lstStyle/>
          <a:p>
            <a:fld id="{11534615-E763-4444-BA46-48C4E750DC4B}" type="slidenum">
              <a:rPr lang="en-US"/>
              <a:pPr/>
              <a:t>36</a:t>
            </a:fld>
            <a:endParaRPr lang="en-US"/>
          </a:p>
        </p:txBody>
      </p:sp>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p:txBody>
          <a:bodyPr/>
          <a:lstStyle/>
          <a:p>
            <a:r>
              <a:rPr lang="en-US"/>
              <a:t>Renewables face economic challenges.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096"/>
          <p:cNvSpPr>
            <a:spLocks noGrp="1" noChangeArrowheads="1"/>
          </p:cNvSpPr>
          <p:nvPr>
            <p:ph type="sldNum" sz="quarter" idx="5"/>
          </p:nvPr>
        </p:nvSpPr>
        <p:spPr>
          <a:ln/>
        </p:spPr>
        <p:txBody>
          <a:bodyPr/>
          <a:lstStyle/>
          <a:p>
            <a:fld id="{3399E993-EA3D-4FB0-9E1A-EA4AD300D752}" type="slidenum">
              <a:rPr lang="en-US"/>
              <a:pPr/>
              <a:t>37</a:t>
            </a:fld>
            <a:endParaRPr lang="en-US"/>
          </a:p>
        </p:txBody>
      </p:sp>
      <p:sp>
        <p:nvSpPr>
          <p:cNvPr id="263170" name="Rectangle 2"/>
          <p:cNvSpPr>
            <a:spLocks noGrp="1" noRot="1" noChangeAspect="1" noChangeArrowheads="1" noTextEdit="1"/>
          </p:cNvSpPr>
          <p:nvPr>
            <p:ph type="sldImg"/>
          </p:nvPr>
        </p:nvSpPr>
        <p:spPr>
          <a:ln/>
        </p:spPr>
      </p:sp>
      <p:sp>
        <p:nvSpPr>
          <p:cNvPr id="263171" name="Rectangle 3"/>
          <p:cNvSpPr>
            <a:spLocks noGrp="1" noChangeArrowheads="1"/>
          </p:cNvSpPr>
          <p:nvPr>
            <p:ph type="body" idx="1"/>
          </p:nvPr>
        </p:nvSpPr>
        <p:spPr/>
        <p:txBody>
          <a:bodyPr/>
          <a:lstStyle/>
          <a:p>
            <a:r>
              <a:rPr lang="en-US"/>
              <a:t>Renewables face economic challenges.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096"/>
          <p:cNvSpPr>
            <a:spLocks noGrp="1" noChangeArrowheads="1"/>
          </p:cNvSpPr>
          <p:nvPr>
            <p:ph type="sldNum" sz="quarter" idx="5"/>
          </p:nvPr>
        </p:nvSpPr>
        <p:spPr>
          <a:ln/>
        </p:spPr>
        <p:txBody>
          <a:bodyPr/>
          <a:lstStyle/>
          <a:p>
            <a:fld id="{6E65C96E-296F-48D5-8B98-62560A6073C9}" type="slidenum">
              <a:rPr lang="en-US"/>
              <a:pPr/>
              <a:t>38</a:t>
            </a:fld>
            <a:endParaRPr lang="en-US"/>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en-US"/>
              <a:t>Renewables face economic challenges.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EDFBAB4-84AC-43A4-A25B-0FB46CF44DC7}" type="slidenum">
              <a:rPr lang="en-IN" smtClean="0"/>
              <a:pPr/>
              <a:t>44</a:t>
            </a:fld>
            <a:endParaRPr lang="en-I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EDFBAB4-84AC-43A4-A25B-0FB46CF44DC7}" type="slidenum">
              <a:rPr lang="en-IN" smtClean="0"/>
              <a:pPr/>
              <a:t>45</a:t>
            </a:fld>
            <a:endParaRPr lang="en-I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EDFBAB4-84AC-43A4-A25B-0FB46CF44DC7}" type="slidenum">
              <a:rPr lang="en-IN" smtClean="0"/>
              <a:pPr/>
              <a:t>46</a:t>
            </a:fld>
            <a:endParaRPr lang="en-I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EDFBAB4-84AC-43A4-A25B-0FB46CF44DC7}" type="slidenum">
              <a:rPr lang="en-IN" smtClean="0"/>
              <a:pPr/>
              <a:t>50</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E5D042-E056-4AF7-9FBA-4D3B49141017}" type="slidenum">
              <a:rPr lang="en-US"/>
              <a:pPr/>
              <a:t>4</a:t>
            </a:fld>
            <a:endParaRPr lang="en-US"/>
          </a:p>
        </p:txBody>
      </p:sp>
      <p:sp>
        <p:nvSpPr>
          <p:cNvPr id="326658" name="Rectangle 2"/>
          <p:cNvSpPr>
            <a:spLocks noGrp="1" noRot="1" noChangeAspect="1" noChangeArrowheads="1" noTextEdit="1"/>
          </p:cNvSpPr>
          <p:nvPr>
            <p:ph type="sldImg"/>
          </p:nvPr>
        </p:nvSpPr>
        <p:spPr>
          <a:ln/>
        </p:spPr>
      </p:sp>
      <p:sp>
        <p:nvSpPr>
          <p:cNvPr id="326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EDFBAB4-84AC-43A4-A25B-0FB46CF44DC7}" type="slidenum">
              <a:rPr lang="en-IN" smtClean="0"/>
              <a:pPr/>
              <a:t>51</a:t>
            </a:fld>
            <a:endParaRPr lang="en-I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67E6E8-76AC-4F90-BB03-8D3CD337C16F}" type="slidenum">
              <a:rPr lang="en-GB"/>
              <a:pPr/>
              <a:t>55</a:t>
            </a:fld>
            <a:endParaRPr lang="en-GB"/>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F2B4330-FE52-4428-927F-AA279FA3680B}" type="slidenum">
              <a:rPr lang="en-US" smtClean="0"/>
              <a:pPr/>
              <a:t>69</a:t>
            </a:fld>
            <a:endParaRPr lang="en-US" smtClean="0"/>
          </a:p>
        </p:txBody>
      </p:sp>
      <p:sp>
        <p:nvSpPr>
          <p:cNvPr id="389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891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You are all familiar with this because you know that in a microwave oven, only water molecules vibrate in response to microwaves.  Most of the molecules in the food you are trying to heat are two large to respond to this particular wavelength of light.</a:t>
            </a:r>
          </a:p>
          <a:p>
            <a:pPr eaLnBrk="1" hangingPunct="1">
              <a:spcBef>
                <a:spcPct val="0"/>
              </a:spcBef>
            </a:pPr>
            <a:endParaRPr lang="en-US" smtClean="0"/>
          </a:p>
          <a:p>
            <a:pPr eaLnBrk="1" hangingPunct="1">
              <a:spcBef>
                <a:spcPct val="0"/>
              </a:spcBef>
            </a:pPr>
            <a:r>
              <a:rPr lang="en-US" smtClean="0"/>
              <a:t>Size of molecules….   </a:t>
            </a:r>
          </a:p>
          <a:p>
            <a:pPr eaLnBrk="1" hangingPunct="1">
              <a:spcBef>
                <a:spcPct val="0"/>
              </a:spcBef>
            </a:pPr>
            <a:r>
              <a:rPr lang="en-US" smtClean="0"/>
              <a:t>or excitation of electrons.</a:t>
            </a:r>
          </a:p>
          <a:p>
            <a:pPr eaLnBrk="1" hangingPunct="1">
              <a:spcBef>
                <a:spcPct val="0"/>
              </a:spcBef>
            </a:pPr>
            <a:r>
              <a:rPr lang="en-US" smtClean="0"/>
              <a:t>O</a:t>
            </a:r>
            <a:r>
              <a:rPr lang="en-US" baseline="-25000" smtClean="0"/>
              <a:t>3</a:t>
            </a:r>
            <a:r>
              <a:rPr lang="en-US" smtClean="0"/>
              <a:t> absorbs radiation near 10 </a:t>
            </a:r>
            <a:r>
              <a:rPr lang="en-US" smtClean="0">
                <a:latin typeface="Symbol" pitchFamily="18" charset="2"/>
              </a:rPr>
              <a:t>m</a:t>
            </a:r>
            <a:r>
              <a:rPr lang="en-US" smtClean="0"/>
              <a:t>m</a:t>
            </a:r>
          </a:p>
          <a:p>
            <a:pPr eaLnBrk="1" hangingPunct="1">
              <a:spcBef>
                <a:spcPct val="0"/>
              </a:spcBef>
            </a:pPr>
            <a:endParaRPr lang="en-US" smtClean="0"/>
          </a:p>
          <a:p>
            <a:pPr eaLnBrk="1" hangingPunct="1">
              <a:spcBef>
                <a:spcPct val="0"/>
              </a:spcBef>
            </a:pPr>
            <a:r>
              <a:rPr lang="en-US" smtClean="0"/>
              <a:t>CO</a:t>
            </a:r>
            <a:r>
              <a:rPr lang="en-US" baseline="-25000" smtClean="0"/>
              <a:t>2</a:t>
            </a:r>
            <a:r>
              <a:rPr lang="en-US" smtClean="0"/>
              <a:t> absorbs radiation near 15 </a:t>
            </a:r>
            <a:r>
              <a:rPr lang="en-US" smtClean="0">
                <a:latin typeface="Symbol" pitchFamily="18" charset="2"/>
              </a:rPr>
              <a:t>m</a:t>
            </a:r>
            <a:r>
              <a:rPr lang="en-US" smtClean="0"/>
              <a:t>m</a:t>
            </a:r>
          </a:p>
          <a:p>
            <a:pPr eaLnBrk="1" hangingPunct="1">
              <a:spcBef>
                <a:spcPct val="0"/>
              </a:spcBef>
            </a:pPr>
            <a:endParaRPr lang="en-US" smtClean="0"/>
          </a:p>
          <a:p>
            <a:pPr eaLnBrk="1" hangingPunct="1">
              <a:spcBef>
                <a:spcPct val="0"/>
              </a:spcBef>
            </a:pPr>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marL="457200" indent="-457200" algn="just">
              <a:buFontTx/>
              <a:buAutoNum type="arabicPeriod"/>
              <a:defRPr/>
            </a:pPr>
            <a:r>
              <a:rPr lang="en-US" dirty="0" smtClean="0"/>
              <a:t>A black body radiation chamber is filled up not only with radiation, but also with simple harmonic oscillators or resonators (energy emitters) of the molecular dimensions, known as Planck's oscillators or Planck's resonators, which can vibrate, with all possible frequencies. The vibration of the resonator entails one degree of freedom only.</a:t>
            </a:r>
          </a:p>
          <a:p>
            <a:pPr marL="457200" indent="-457200" algn="just">
              <a:buFontTx/>
              <a:buAutoNum type="arabicPeriod"/>
              <a:defRPr/>
            </a:pPr>
            <a:endParaRPr lang="en-US" dirty="0" smtClean="0"/>
          </a:p>
          <a:p>
            <a:pPr marL="457200" indent="-457200" algn="just">
              <a:buFontTx/>
              <a:buAutoNum type="arabicPeriod"/>
              <a:defRPr/>
            </a:pPr>
            <a:r>
              <a:rPr lang="en-US" dirty="0" smtClean="0"/>
              <a:t>The oscillators (or resonators) cannot radiate or absorb energy continuously, but energy is emitted or absorbed in the form of packets or quanta called photons. Planck assumed that each photon has an energy </a:t>
            </a:r>
            <a:r>
              <a:rPr lang="en-US" i="1" dirty="0" err="1" smtClean="0"/>
              <a:t>hv</a:t>
            </a:r>
            <a:r>
              <a:rPr lang="en-US" i="1" dirty="0" smtClean="0"/>
              <a:t> where h is the Planck's constant, its value being equal to 6.625 </a:t>
            </a:r>
            <a:r>
              <a:rPr lang="en-US" i="1" dirty="0" smtClean="0">
                <a:sym typeface="Symbol"/>
              </a:rPr>
              <a:t></a:t>
            </a:r>
            <a:r>
              <a:rPr lang="en-US" i="1" dirty="0" smtClean="0"/>
              <a:t> 10</a:t>
            </a:r>
            <a:r>
              <a:rPr lang="en-US" i="1" baseline="30000" dirty="0" smtClean="0"/>
              <a:t>-34</a:t>
            </a:r>
            <a:r>
              <a:rPr lang="en-US" i="1" dirty="0" smtClean="0"/>
              <a:t> Joule-sec, </a:t>
            </a:r>
            <a:r>
              <a:rPr lang="en-US" dirty="0" smtClean="0"/>
              <a:t>and </a:t>
            </a:r>
            <a:r>
              <a:rPr lang="en-US" i="1" dirty="0" smtClean="0"/>
              <a:t>v is the frequency of radiation. This assumption is the most revolutionary in character. In other </a:t>
            </a:r>
            <a:r>
              <a:rPr lang="en-US" dirty="0" smtClean="0"/>
              <a:t>words, the theory states that the exchange of energy between radiation and matter cannot take place continuously but only in certain multiples of the fundamental frequency of the </a:t>
            </a:r>
            <a:r>
              <a:rPr lang="en-US" b="1" dirty="0" smtClean="0"/>
              <a:t>resonator (energy </a:t>
            </a:r>
            <a:r>
              <a:rPr lang="en-US" dirty="0" smtClean="0"/>
              <a:t>emitter).As the energy of a photon is </a:t>
            </a:r>
            <a:r>
              <a:rPr lang="en-US" i="1" dirty="0" err="1" smtClean="0"/>
              <a:t>hv</a:t>
            </a:r>
            <a:r>
              <a:rPr lang="en-US" i="1" dirty="0" smtClean="0"/>
              <a:t>, the energy emitted (or absorbed) is equal to 0, </a:t>
            </a:r>
            <a:r>
              <a:rPr lang="en-US" i="1" dirty="0" err="1" smtClean="0"/>
              <a:t>hv</a:t>
            </a:r>
            <a:r>
              <a:rPr lang="en-US" i="1" dirty="0" smtClean="0"/>
              <a:t>, 2hv, 3hv, ..........</a:t>
            </a:r>
            <a:r>
              <a:rPr lang="en-US" i="1" dirty="0" err="1" smtClean="0"/>
              <a:t>nhv</a:t>
            </a:r>
            <a:r>
              <a:rPr lang="en-US" i="1" dirty="0" smtClean="0"/>
              <a:t>, i.e., in </a:t>
            </a:r>
            <a:r>
              <a:rPr lang="en-US" i="1" dirty="0" err="1" smtClean="0"/>
              <a:t>multiplets</a:t>
            </a:r>
            <a:r>
              <a:rPr lang="en-US" i="1" dirty="0" smtClean="0"/>
              <a:t> of some small unit, called as </a:t>
            </a:r>
            <a:r>
              <a:rPr lang="en-US" b="1" i="1" dirty="0" smtClean="0"/>
              <a:t>quantum.</a:t>
            </a:r>
          </a:p>
          <a:p>
            <a:pPr>
              <a:defRPr/>
            </a:pPr>
            <a:endParaRPr lang="en-US" dirty="0"/>
          </a:p>
        </p:txBody>
      </p:sp>
      <p:sp>
        <p:nvSpPr>
          <p:cNvPr id="409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389C238-0A4A-45AC-A52F-26F6F6EAB11C}" type="slidenum">
              <a:rPr lang="en-US" smtClean="0"/>
              <a:pPr/>
              <a:t>80</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2"/>
          <p:cNvSpPr>
            <a:spLocks noGrp="1" noRot="1" noChangeAspect="1" noChangeArrowheads="1" noTextEdit="1"/>
          </p:cNvSpPr>
          <p:nvPr>
            <p:ph type="sldImg"/>
          </p:nvPr>
        </p:nvSpPr>
        <p:spPr>
          <a:xfrm>
            <a:off x="1143000" y="685800"/>
            <a:ext cx="4572000" cy="3429000"/>
          </a:xfrm>
          <a:ln/>
        </p:spPr>
      </p:sp>
      <p:sp>
        <p:nvSpPr>
          <p:cNvPr id="154628" name="Rectangle 3"/>
          <p:cNvSpPr>
            <a:spLocks noGrp="1" noChangeArrowheads="1"/>
          </p:cNvSpPr>
          <p:nvPr>
            <p:ph type="body" idx="1"/>
          </p:nvPr>
        </p:nvSpPr>
        <p:spPr>
          <a:noFill/>
          <a:ln/>
        </p:spPr>
        <p:txBody>
          <a:bodyPr/>
          <a:lstStyle/>
          <a:p>
            <a:pPr eaLnBrk="1" hangingPunct="1"/>
            <a:endParaRPr lang="en-US" dirty="0" smtClean="0"/>
          </a:p>
          <a:p>
            <a:pPr eaLnBrk="1" hangingPunct="1"/>
            <a:endParaRPr lang="de-DE"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717EF2-038F-448C-837F-2EDD9FA2CD71}" type="slidenum">
              <a:rPr lang="en-US"/>
              <a:pPr/>
              <a:t>5</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0E5366-29A5-4FC2-A947-139A9F19F999}" type="slidenum">
              <a:rPr lang="en-US"/>
              <a:pPr/>
              <a:t>6</a:t>
            </a:fld>
            <a:endParaRPr lang="en-US"/>
          </a:p>
        </p:txBody>
      </p:sp>
      <p:sp>
        <p:nvSpPr>
          <p:cNvPr id="328706" name="Rectangle 2"/>
          <p:cNvSpPr>
            <a:spLocks noGrp="1" noRot="1" noChangeAspect="1" noChangeArrowheads="1" noTextEdit="1"/>
          </p:cNvSpPr>
          <p:nvPr>
            <p:ph type="sldImg"/>
          </p:nvPr>
        </p:nvSpPr>
        <p:spPr>
          <a:ln/>
        </p:spPr>
      </p:sp>
      <p:sp>
        <p:nvSpPr>
          <p:cNvPr id="3287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5BC484-7945-47A0-8AB1-1A47E9B5BAB9}" type="slidenum">
              <a:rPr lang="en-US"/>
              <a:pPr/>
              <a:t>7</a:t>
            </a:fld>
            <a:endParaRPr lang="en-US"/>
          </a:p>
        </p:txBody>
      </p:sp>
      <p:sp>
        <p:nvSpPr>
          <p:cNvPr id="329730" name="Rectangle 2"/>
          <p:cNvSpPr>
            <a:spLocks noGrp="1" noRot="1" noChangeAspect="1" noChangeArrowheads="1" noTextEdit="1"/>
          </p:cNvSpPr>
          <p:nvPr>
            <p:ph type="sldImg"/>
          </p:nvPr>
        </p:nvSpPr>
        <p:spPr>
          <a:ln/>
        </p:spPr>
      </p:sp>
      <p:sp>
        <p:nvSpPr>
          <p:cNvPr id="3297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E93E90-5224-4770-AFCB-AFFF4E8B12EA}" type="slidenum">
              <a:rPr lang="en-US"/>
              <a:pPr/>
              <a:t>8</a:t>
            </a:fld>
            <a:endParaRPr lang="en-US"/>
          </a:p>
        </p:txBody>
      </p:sp>
      <p:sp>
        <p:nvSpPr>
          <p:cNvPr id="251906" name="Rectangle 2"/>
          <p:cNvSpPr>
            <a:spLocks noGrp="1" noRot="1" noChangeAspect="1" noChangeArrowheads="1" noTextEdit="1"/>
          </p:cNvSpPr>
          <p:nvPr>
            <p:ph type="sldImg"/>
          </p:nvPr>
        </p:nvSpPr>
        <p:spPr bwMode="auto">
          <a:xfrm>
            <a:off x="1104900" y="676275"/>
            <a:ext cx="4600575" cy="3451225"/>
          </a:xfrm>
          <a:prstGeom prst="rect">
            <a:avLst/>
          </a:prstGeom>
          <a:solidFill>
            <a:srgbClr val="FFFFFF"/>
          </a:solidFill>
          <a:ln>
            <a:solidFill>
              <a:srgbClr val="000000"/>
            </a:solidFill>
            <a:miter lim="800000"/>
            <a:headEnd/>
            <a:tailEnd/>
          </a:ln>
        </p:spPr>
      </p:sp>
      <p:sp>
        <p:nvSpPr>
          <p:cNvPr id="251907" name="Rectangle 3"/>
          <p:cNvSpPr>
            <a:spLocks noGrp="1" noChangeArrowheads="1"/>
          </p:cNvSpPr>
          <p:nvPr>
            <p:ph type="body" idx="1"/>
          </p:nvPr>
        </p:nvSpPr>
        <p:spPr bwMode="auto">
          <a:xfrm>
            <a:off x="898525" y="4352925"/>
            <a:ext cx="5011738" cy="4127500"/>
          </a:xfrm>
          <a:prstGeom prst="rect">
            <a:avLst/>
          </a:prstGeom>
          <a:solidFill>
            <a:srgbClr val="FFFFFF"/>
          </a:solidFill>
          <a:ln>
            <a:solidFill>
              <a:srgbClr val="000000"/>
            </a:solidFill>
            <a:miter lim="800000"/>
            <a:headEnd/>
            <a:tailEnd/>
          </a:ln>
        </p:spPr>
        <p:txBody>
          <a:bodyPr lIns="90498" tIns="45249" rIns="90498" bIns="45249"/>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813E2C-5DC5-4AB1-82E9-CF573B40AD03}" type="slidenum">
              <a:rPr lang="en-US"/>
              <a:pPr/>
              <a:t>10</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3A628DAD-66F2-47B6-85D3-850CDF177F55}" type="slidenum">
              <a:rPr lang="en-US"/>
              <a:pPr/>
              <a:t>15</a:t>
            </a:fld>
            <a:endParaRPr lang="en-US"/>
          </a:p>
        </p:txBody>
      </p:sp>
      <p:sp>
        <p:nvSpPr>
          <p:cNvPr id="20992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099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99564B-BF8B-4342-B7FC-91CF6B1323F9}" type="slidenum">
              <a:rPr lang="en-US"/>
              <a:pPr/>
              <a:t>22</a:t>
            </a:fld>
            <a:endParaRPr lang="en-US"/>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41BF55F-4672-4F4B-93F9-3AC8B3ED5167}" type="datetimeFigureOut">
              <a:rPr lang="en-US" smtClean="0"/>
              <a:pPr/>
              <a:t>7/31/2018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EEDEA6-39F8-4D87-8600-CCB684B8B16A}"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41BF55F-4672-4F4B-93F9-3AC8B3ED5167}" type="datetimeFigureOut">
              <a:rPr lang="en-US" smtClean="0"/>
              <a:pPr/>
              <a:t>7/31/2018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EEDEA6-39F8-4D87-8600-CCB684B8B16A}"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41BF55F-4672-4F4B-93F9-3AC8B3ED5167}" type="datetimeFigureOut">
              <a:rPr lang="en-US" smtClean="0"/>
              <a:pPr/>
              <a:t>7/31/2018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EEDEA6-39F8-4D87-8600-CCB684B8B16A}" type="slidenum">
              <a:rPr lang="en-IN" smtClean="0"/>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5334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143000"/>
            <a:ext cx="8178800" cy="5105400"/>
          </a:xfrm>
        </p:spPr>
        <p:txBody>
          <a:bodyPr/>
          <a:lstStyle/>
          <a:p>
            <a:endParaRPr lang="en-US"/>
          </a:p>
        </p:txBody>
      </p:sp>
      <p:sp>
        <p:nvSpPr>
          <p:cNvPr id="4" name="Date Placeholder 3"/>
          <p:cNvSpPr>
            <a:spLocks noGrp="1"/>
          </p:cNvSpPr>
          <p:nvPr>
            <p:ph type="dt" sz="half" idx="10"/>
          </p:nvPr>
        </p:nvSpPr>
        <p:spPr>
          <a:xfrm>
            <a:off x="431800" y="6229350"/>
            <a:ext cx="1905000" cy="457200"/>
          </a:xfrm>
        </p:spPr>
        <p:txBody>
          <a:bodyPr/>
          <a:lstStyle>
            <a:lvl1pPr>
              <a:defRPr/>
            </a:lvl1pPr>
          </a:lstStyle>
          <a:p>
            <a:endParaRPr lang="en-US"/>
          </a:p>
        </p:txBody>
      </p:sp>
      <p:sp>
        <p:nvSpPr>
          <p:cNvPr id="5" name="Footer Placeholder 4"/>
          <p:cNvSpPr>
            <a:spLocks noGrp="1"/>
          </p:cNvSpPr>
          <p:nvPr>
            <p:ph type="ftr" sz="quarter" idx="11"/>
          </p:nvPr>
        </p:nvSpPr>
        <p:spPr>
          <a:xfrm>
            <a:off x="3124200" y="6229350"/>
            <a:ext cx="28956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6731000" y="6229350"/>
            <a:ext cx="1905000" cy="457200"/>
          </a:xfrm>
        </p:spPr>
        <p:txBody>
          <a:bodyPr/>
          <a:lstStyle>
            <a:lvl1pPr>
              <a:defRPr/>
            </a:lvl1pPr>
          </a:lstStyle>
          <a:p>
            <a:fld id="{57B2492F-EB9D-4932-8874-65AB860362C4}" type="slidenum">
              <a:rPr lang="en-US"/>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685800" y="1981200"/>
            <a:ext cx="7772400" cy="4114800"/>
          </a:xfrm>
        </p:spPr>
        <p:txBody>
          <a:bodyPr/>
          <a:lstStyle/>
          <a:p>
            <a:pPr lvl="0"/>
            <a:endParaRPr lang="en-US" noProof="0" smtClean="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4B4A176-9042-489A-A4A6-BB36E7AD297F}"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41BF55F-4672-4F4B-93F9-3AC8B3ED5167}" type="datetimeFigureOut">
              <a:rPr lang="en-US" smtClean="0"/>
              <a:pPr/>
              <a:t>7/31/2018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EEDEA6-39F8-4D87-8600-CCB684B8B16A}"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1BF55F-4672-4F4B-93F9-3AC8B3ED5167}" type="datetimeFigureOut">
              <a:rPr lang="en-US" smtClean="0"/>
              <a:pPr/>
              <a:t>7/31/2018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EEDEA6-39F8-4D87-8600-CCB684B8B16A}"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41BF55F-4672-4F4B-93F9-3AC8B3ED5167}" type="datetimeFigureOut">
              <a:rPr lang="en-US" smtClean="0"/>
              <a:pPr/>
              <a:t>7/31/2018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EEDEA6-39F8-4D87-8600-CCB684B8B16A}"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41BF55F-4672-4F4B-93F9-3AC8B3ED5167}" type="datetimeFigureOut">
              <a:rPr lang="en-US" smtClean="0"/>
              <a:pPr/>
              <a:t>7/31/2018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2EEDEA6-39F8-4D87-8600-CCB684B8B16A}"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41BF55F-4672-4F4B-93F9-3AC8B3ED5167}" type="datetimeFigureOut">
              <a:rPr lang="en-US" smtClean="0"/>
              <a:pPr/>
              <a:t>7/31/2018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2EEDEA6-39F8-4D87-8600-CCB684B8B16A}"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BF55F-4672-4F4B-93F9-3AC8B3ED5167}" type="datetimeFigureOut">
              <a:rPr lang="en-US" smtClean="0"/>
              <a:pPr/>
              <a:t>7/31/2018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2EEDEA6-39F8-4D87-8600-CCB684B8B16A}"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1BF55F-4672-4F4B-93F9-3AC8B3ED5167}" type="datetimeFigureOut">
              <a:rPr lang="en-US" smtClean="0"/>
              <a:pPr/>
              <a:t>7/31/2018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EEDEA6-39F8-4D87-8600-CCB684B8B16A}"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1BF55F-4672-4F4B-93F9-3AC8B3ED5167}" type="datetimeFigureOut">
              <a:rPr lang="en-US" smtClean="0"/>
              <a:pPr/>
              <a:t>7/31/2018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EEDEA6-39F8-4D87-8600-CCB684B8B16A}"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print"/>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1BF55F-4672-4F4B-93F9-3AC8B3ED5167}" type="datetimeFigureOut">
              <a:rPr lang="en-US" smtClean="0"/>
              <a:pPr/>
              <a:t>7/31/2018</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EEDEA6-39F8-4D87-8600-CCB684B8B16A}"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hyperlink" Target="http://www.epa.gov/climatechange/emissions/downloads09/ExecutiveSummary.pdf" TargetMode="External"/><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en.wikipedia.org/wiki/Coal" TargetMode="External"/><Relationship Id="rId3" Type="http://schemas.openxmlformats.org/officeDocument/2006/relationships/hyperlink" Target="https://en.wikipedia.org/wiki/Anaerobic_decomposition" TargetMode="External"/><Relationship Id="rId7" Type="http://schemas.openxmlformats.org/officeDocument/2006/relationships/hyperlink" Target="https://en.wikipedia.org/wiki/Petroleum" TargetMode="Externa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hyperlink" Target="https://en.wikipedia.org/wiki/Carbon" TargetMode="External"/><Relationship Id="rId5" Type="http://schemas.openxmlformats.org/officeDocument/2006/relationships/hyperlink" Target="https://en.wikipedia.org/wiki/Photosynthesis" TargetMode="External"/><Relationship Id="rId10" Type="http://schemas.openxmlformats.org/officeDocument/2006/relationships/image" Target="../media/image19.png"/><Relationship Id="rId4" Type="http://schemas.openxmlformats.org/officeDocument/2006/relationships/hyperlink" Target="https://en.wikipedia.org/wiki/Organism" TargetMode="External"/><Relationship Id="rId9" Type="http://schemas.openxmlformats.org/officeDocument/2006/relationships/hyperlink" Target="https://en.wikipedia.org/wiki/Natural_gas"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7.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7.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7.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gif"/><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gif"/><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5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oleObject6.bin"/></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1.jpeg"/><Relationship Id="rId2" Type="http://schemas.openxmlformats.org/officeDocument/2006/relationships/hyperlink" Target="//upload.wikimedia.org/wikipedia/commons/9/9b/Human-Visible.jpg" TargetMode="External"/><Relationship Id="rId1" Type="http://schemas.openxmlformats.org/officeDocument/2006/relationships/slideLayout" Target="../slideLayouts/slideLayout7.xml"/><Relationship Id="rId6" Type="http://schemas.openxmlformats.org/officeDocument/2006/relationships/hyperlink" Target="http://en.wikipedia.org/wiki/Infrared" TargetMode="External"/><Relationship Id="rId5" Type="http://schemas.openxmlformats.org/officeDocument/2006/relationships/image" Target="../media/image60.jpeg"/><Relationship Id="rId4" Type="http://schemas.openxmlformats.org/officeDocument/2006/relationships/hyperlink" Target="//upload.wikimedia.org/wikipedia/commons/4/44/Human-Infrared.jpg" TargetMode="Externa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oleObject" Target="../embeddings/oleObject8.bin"/></Relationships>
</file>

<file path=ppt/slides/_rels/slide76.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oleObject" Target="../embeddings/oleObject9.bin"/><Relationship Id="rId4" Type="http://schemas.openxmlformats.org/officeDocument/2006/relationships/image" Target="../media/image7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87.png"/><Relationship Id="rId7"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12.bin"/><Relationship Id="rId5" Type="http://schemas.openxmlformats.org/officeDocument/2006/relationships/oleObject" Target="../embeddings/oleObject11.bin"/><Relationship Id="rId10" Type="http://schemas.openxmlformats.org/officeDocument/2006/relationships/oleObject" Target="../embeddings/oleObject16.bin"/><Relationship Id="rId4" Type="http://schemas.openxmlformats.org/officeDocument/2006/relationships/oleObject" Target="../embeddings/oleObject10.bin"/><Relationship Id="rId9" Type="http://schemas.openxmlformats.org/officeDocument/2006/relationships/oleObject" Target="../embeddings/oleObject15.bin"/></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oleObject" Target="../embeddings/oleObject18.bin"/></Relationships>
</file>

<file path=ppt/slides/_rels/slide85.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oleObject" Target="../embeddings/oleObject19.bin"/><Relationship Id="rId7" Type="http://schemas.openxmlformats.org/officeDocument/2006/relationships/image" Target="../media/image94.png"/><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93.png"/><Relationship Id="rId5" Type="http://schemas.openxmlformats.org/officeDocument/2006/relationships/oleObject" Target="../embeddings/oleObject21.bin"/><Relationship Id="rId10" Type="http://schemas.openxmlformats.org/officeDocument/2006/relationships/image" Target="../media/image97.png"/><Relationship Id="rId4" Type="http://schemas.openxmlformats.org/officeDocument/2006/relationships/oleObject" Target="../embeddings/oleObject20.bin"/><Relationship Id="rId9" Type="http://schemas.openxmlformats.org/officeDocument/2006/relationships/image" Target="../media/image9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oleObject" Target="../embeddings/oleObject24.bin"/><Relationship Id="rId4" Type="http://schemas.openxmlformats.org/officeDocument/2006/relationships/oleObject" Target="../embeddings/oleObject23.bin"/></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xml"/><Relationship Id="rId1" Type="http://schemas.openxmlformats.org/officeDocument/2006/relationships/vmlDrawing" Target="../drawings/vmlDrawing13.vml"/><Relationship Id="rId5" Type="http://schemas.openxmlformats.org/officeDocument/2006/relationships/oleObject" Target="../embeddings/oleObject27.bin"/><Relationship Id="rId4" Type="http://schemas.openxmlformats.org/officeDocument/2006/relationships/oleObject" Target="../embeddings/oleObject26.bin"/></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smtClean="0"/>
              <a:t>Green Energy and Climate Modeling</a:t>
            </a:r>
            <a:endParaRPr lang="en-US" sz="4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0" y="0"/>
            <a:ext cx="7772400" cy="990600"/>
          </a:xfrm>
        </p:spPr>
        <p:txBody>
          <a:bodyPr/>
          <a:lstStyle/>
          <a:p>
            <a:pPr algn="l"/>
            <a:r>
              <a:rPr lang="en-US"/>
              <a:t>‘Anthropogenic’ Changes</a:t>
            </a:r>
          </a:p>
        </p:txBody>
      </p:sp>
      <p:pic>
        <p:nvPicPr>
          <p:cNvPr id="252932" name="Picture 4"/>
          <p:cNvPicPr>
            <a:picLocks noChangeAspect="1" noChangeArrowheads="1"/>
          </p:cNvPicPr>
          <p:nvPr/>
        </p:nvPicPr>
        <p:blipFill>
          <a:blip r:embed="rId3" cstate="print"/>
          <a:srcRect l="4706" t="12164" r="7193" b="48117"/>
          <a:stretch>
            <a:fillRect/>
          </a:stretch>
        </p:blipFill>
        <p:spPr bwMode="auto">
          <a:xfrm>
            <a:off x="838200" y="1066800"/>
            <a:ext cx="6934200" cy="5389563"/>
          </a:xfrm>
          <a:prstGeom prst="rect">
            <a:avLst/>
          </a:prstGeom>
          <a:noFill/>
        </p:spPr>
      </p:pic>
      <p:sp>
        <p:nvSpPr>
          <p:cNvPr id="252935" name="Text Box 7"/>
          <p:cNvSpPr txBox="1">
            <a:spLocks noChangeArrowheads="1"/>
          </p:cNvSpPr>
          <p:nvPr/>
        </p:nvSpPr>
        <p:spPr bwMode="auto">
          <a:xfrm rot="16200000">
            <a:off x="6203950" y="2298701"/>
            <a:ext cx="2441575" cy="336550"/>
          </a:xfrm>
          <a:prstGeom prst="rect">
            <a:avLst/>
          </a:prstGeom>
          <a:solidFill>
            <a:schemeClr val="bg1"/>
          </a:solidFill>
          <a:ln w="9525">
            <a:noFill/>
            <a:miter lim="800000"/>
            <a:headEnd/>
            <a:tailEnd/>
          </a:ln>
          <a:effectLst/>
        </p:spPr>
        <p:txBody>
          <a:bodyPr wrap="none">
            <a:spAutoFit/>
          </a:bodyPr>
          <a:lstStyle/>
          <a:p>
            <a:r>
              <a:rPr lang="en-US" sz="1600">
                <a:solidFill>
                  <a:schemeClr val="tx1"/>
                </a:solidFill>
                <a:latin typeface="Arial" pitchFamily="34" charset="0"/>
              </a:rPr>
              <a:t>Radiative Forcing (Wm</a:t>
            </a:r>
            <a:r>
              <a:rPr lang="en-US" sz="1600" baseline="30000">
                <a:solidFill>
                  <a:schemeClr val="tx1"/>
                </a:solidFill>
                <a:latin typeface="Arial" pitchFamily="34" charset="0"/>
              </a:rPr>
              <a:t>-2</a:t>
            </a:r>
            <a:r>
              <a:rPr lang="en-US" sz="1600">
                <a:solidFill>
                  <a:schemeClr val="tx1"/>
                </a:solidFill>
                <a:latin typeface="Arial" pitchFamily="34" charset="0"/>
              </a:rPr>
              <a:t>)</a:t>
            </a:r>
          </a:p>
        </p:txBody>
      </p:sp>
      <p:sp>
        <p:nvSpPr>
          <p:cNvPr id="252937" name="Rectangle 9"/>
          <p:cNvSpPr>
            <a:spLocks noChangeArrowheads="1"/>
          </p:cNvSpPr>
          <p:nvPr/>
        </p:nvSpPr>
        <p:spPr bwMode="auto">
          <a:xfrm>
            <a:off x="6781800" y="3733800"/>
            <a:ext cx="990600" cy="2743200"/>
          </a:xfrm>
          <a:prstGeom prst="rect">
            <a:avLst/>
          </a:prstGeom>
          <a:solidFill>
            <a:schemeClr val="bg1"/>
          </a:solidFill>
          <a:ln w="9525">
            <a:noFill/>
            <a:miter lim="800000"/>
            <a:headEnd/>
            <a:tailEnd/>
          </a:ln>
          <a:effectLst/>
        </p:spPr>
        <p:txBody>
          <a:bodyPr wrap="none" anchor="ctr"/>
          <a:lstStyle/>
          <a:p>
            <a:endParaRPr lang="en-US"/>
          </a:p>
        </p:txBody>
      </p:sp>
      <p:sp>
        <p:nvSpPr>
          <p:cNvPr id="252940" name="Text Box 12"/>
          <p:cNvSpPr txBox="1">
            <a:spLocks noChangeArrowheads="1"/>
          </p:cNvSpPr>
          <p:nvPr/>
        </p:nvSpPr>
        <p:spPr bwMode="auto">
          <a:xfrm>
            <a:off x="1905000" y="6248400"/>
            <a:ext cx="5143500" cy="304800"/>
          </a:xfrm>
          <a:prstGeom prst="rect">
            <a:avLst/>
          </a:prstGeom>
          <a:solidFill>
            <a:schemeClr val="bg1"/>
          </a:solidFill>
          <a:ln w="9525">
            <a:noFill/>
            <a:miter lim="800000"/>
            <a:headEnd/>
            <a:tailEnd/>
          </a:ln>
          <a:effectLst/>
        </p:spPr>
        <p:txBody>
          <a:bodyPr wrap="none">
            <a:spAutoFit/>
          </a:bodyPr>
          <a:lstStyle/>
          <a:p>
            <a:r>
              <a:rPr lang="en-US"/>
              <a:t>1000 	1200	1400	1600	1800	2000</a:t>
            </a:r>
          </a:p>
        </p:txBody>
      </p:sp>
      <p:pic>
        <p:nvPicPr>
          <p:cNvPr id="252941" name="Picture 13"/>
          <p:cNvPicPr>
            <a:picLocks noChangeAspect="1" noChangeArrowheads="1"/>
          </p:cNvPicPr>
          <p:nvPr/>
        </p:nvPicPr>
        <p:blipFill>
          <a:blip r:embed="rId4" cstate="print"/>
          <a:srcRect/>
          <a:stretch>
            <a:fillRect/>
          </a:stretch>
        </p:blipFill>
        <p:spPr bwMode="auto">
          <a:xfrm>
            <a:off x="1447800" y="3746500"/>
            <a:ext cx="5410200" cy="3111500"/>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529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611560" y="404664"/>
            <a:ext cx="5544616" cy="461665"/>
          </a:xfrm>
          <a:prstGeom prst="rect">
            <a:avLst/>
          </a:prstGeom>
          <a:noFill/>
          <a:ln w="9525">
            <a:noFill/>
            <a:miter lim="800000"/>
            <a:headEnd/>
            <a:tailEnd/>
          </a:ln>
          <a:effectLst/>
        </p:spPr>
        <p:txBody>
          <a:bodyPr wrap="square">
            <a:spAutoFit/>
          </a:bodyPr>
          <a:lstStyle/>
          <a:p>
            <a:pPr eaLnBrk="0" hangingPunct="0"/>
            <a:r>
              <a:rPr lang="en-US" sz="2400" b="1" i="1" dirty="0" smtClean="0"/>
              <a:t>Why temperature is increasing???</a:t>
            </a:r>
            <a:endParaRPr lang="en-US" sz="2400" b="1" i="1" dirty="0"/>
          </a:p>
        </p:txBody>
      </p:sp>
      <p:pic>
        <p:nvPicPr>
          <p:cNvPr id="196610" name="Picture 2" descr="Temperature Map"/>
          <p:cNvPicPr>
            <a:picLocks noChangeAspect="1" noChangeArrowheads="1"/>
          </p:cNvPicPr>
          <p:nvPr/>
        </p:nvPicPr>
        <p:blipFill>
          <a:blip r:embed="rId2" cstate="print"/>
          <a:srcRect/>
          <a:stretch>
            <a:fillRect/>
          </a:stretch>
        </p:blipFill>
        <p:spPr bwMode="auto">
          <a:xfrm>
            <a:off x="5724128" y="260648"/>
            <a:ext cx="3048000" cy="1828800"/>
          </a:xfrm>
          <a:prstGeom prst="rect">
            <a:avLst/>
          </a:prstGeom>
          <a:noFill/>
        </p:spPr>
      </p:pic>
      <p:sp>
        <p:nvSpPr>
          <p:cNvPr id="6" name="Text Box 3"/>
          <p:cNvSpPr txBox="1">
            <a:spLocks noChangeArrowheads="1"/>
          </p:cNvSpPr>
          <p:nvPr/>
        </p:nvSpPr>
        <p:spPr bwMode="auto">
          <a:xfrm>
            <a:off x="467544" y="1412776"/>
            <a:ext cx="5544616" cy="461665"/>
          </a:xfrm>
          <a:prstGeom prst="rect">
            <a:avLst/>
          </a:prstGeom>
          <a:noFill/>
          <a:ln w="9525">
            <a:noFill/>
            <a:miter lim="800000"/>
            <a:headEnd/>
            <a:tailEnd/>
          </a:ln>
          <a:effectLst/>
        </p:spPr>
        <p:txBody>
          <a:bodyPr wrap="square">
            <a:spAutoFit/>
          </a:bodyPr>
          <a:lstStyle/>
          <a:p>
            <a:pPr eaLnBrk="0" hangingPunct="0"/>
            <a:r>
              <a:rPr lang="en-US" sz="2400" b="1" i="1" dirty="0" smtClean="0"/>
              <a:t>Temperature measurement of the earth</a:t>
            </a:r>
            <a:endParaRPr lang="en-US" sz="2400" b="1" i="1" dirty="0"/>
          </a:p>
        </p:txBody>
      </p:sp>
      <p:sp>
        <p:nvSpPr>
          <p:cNvPr id="7" name="Text Box 3"/>
          <p:cNvSpPr txBox="1">
            <a:spLocks noChangeArrowheads="1"/>
          </p:cNvSpPr>
          <p:nvPr/>
        </p:nvSpPr>
        <p:spPr bwMode="auto">
          <a:xfrm>
            <a:off x="467544" y="2391271"/>
            <a:ext cx="5544616" cy="461665"/>
          </a:xfrm>
          <a:prstGeom prst="rect">
            <a:avLst/>
          </a:prstGeom>
          <a:noFill/>
          <a:ln w="9525">
            <a:noFill/>
            <a:miter lim="800000"/>
            <a:headEnd/>
            <a:tailEnd/>
          </a:ln>
          <a:effectLst/>
        </p:spPr>
        <p:txBody>
          <a:bodyPr wrap="square">
            <a:spAutoFit/>
          </a:bodyPr>
          <a:lstStyle/>
          <a:p>
            <a:pPr eaLnBrk="0" hangingPunct="0"/>
            <a:r>
              <a:rPr lang="en-US" sz="2400" b="1" i="1" dirty="0" smtClean="0"/>
              <a:t>Energy balance of the earth </a:t>
            </a:r>
            <a:endParaRPr lang="en-US" sz="2400" b="1" i="1" dirty="0"/>
          </a:p>
        </p:txBody>
      </p:sp>
      <p:sp>
        <p:nvSpPr>
          <p:cNvPr id="8" name="Down Arrow 7"/>
          <p:cNvSpPr/>
          <p:nvPr/>
        </p:nvSpPr>
        <p:spPr>
          <a:xfrm>
            <a:off x="2843808" y="836712"/>
            <a:ext cx="45719"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2843808" y="1844824"/>
            <a:ext cx="45719"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gheatbgt2"/>
          <p:cNvPicPr>
            <a:picLocks noChangeAspect="1" noChangeArrowheads="1"/>
          </p:cNvPicPr>
          <p:nvPr/>
        </p:nvPicPr>
        <p:blipFill>
          <a:blip r:embed="rId3" cstate="print"/>
          <a:srcRect t="6657"/>
          <a:stretch>
            <a:fillRect/>
          </a:stretch>
        </p:blipFill>
        <p:spPr bwMode="auto">
          <a:xfrm>
            <a:off x="395536" y="2996952"/>
            <a:ext cx="8305800" cy="3047554"/>
          </a:xfrm>
          <a:prstGeom prst="rect">
            <a:avLst/>
          </a:prstGeom>
          <a:noFill/>
        </p:spPr>
      </p:pic>
      <p:sp>
        <p:nvSpPr>
          <p:cNvPr id="14" name="Text Box 3"/>
          <p:cNvSpPr txBox="1">
            <a:spLocks noChangeArrowheads="1"/>
          </p:cNvSpPr>
          <p:nvPr/>
        </p:nvSpPr>
        <p:spPr bwMode="auto">
          <a:xfrm>
            <a:off x="467544" y="6165304"/>
            <a:ext cx="5544616" cy="461665"/>
          </a:xfrm>
          <a:prstGeom prst="rect">
            <a:avLst/>
          </a:prstGeom>
          <a:noFill/>
          <a:ln w="9525">
            <a:noFill/>
            <a:miter lim="800000"/>
            <a:headEnd/>
            <a:tailEnd/>
          </a:ln>
          <a:effectLst/>
        </p:spPr>
        <p:txBody>
          <a:bodyPr wrap="square">
            <a:spAutoFit/>
          </a:bodyPr>
          <a:lstStyle/>
          <a:p>
            <a:pPr eaLnBrk="0" hangingPunct="0"/>
            <a:r>
              <a:rPr lang="en-US" sz="2400" b="1" i="1" dirty="0" smtClean="0"/>
              <a:t>Radiation </a:t>
            </a:r>
            <a:endParaRPr lang="en-US" sz="2400" b="1"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linds(horizontal)">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animBg="1"/>
      <p:bldP spid="11" grpId="0" animBg="1"/>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611560" y="404664"/>
            <a:ext cx="5544616" cy="461665"/>
          </a:xfrm>
          <a:prstGeom prst="rect">
            <a:avLst/>
          </a:prstGeom>
          <a:noFill/>
          <a:ln w="9525">
            <a:noFill/>
            <a:miter lim="800000"/>
            <a:headEnd/>
            <a:tailEnd/>
          </a:ln>
          <a:effectLst/>
        </p:spPr>
        <p:txBody>
          <a:bodyPr wrap="square">
            <a:spAutoFit/>
          </a:bodyPr>
          <a:lstStyle/>
          <a:p>
            <a:pPr eaLnBrk="0" hangingPunct="0"/>
            <a:r>
              <a:rPr lang="en-US" sz="2400" b="1" i="1" dirty="0" smtClean="0"/>
              <a:t>Why temperature is increasing???</a:t>
            </a:r>
            <a:endParaRPr lang="en-US" sz="2400" b="1" i="1" dirty="0"/>
          </a:p>
        </p:txBody>
      </p:sp>
      <p:pic>
        <p:nvPicPr>
          <p:cNvPr id="196610" name="Picture 2" descr="Temperature Map"/>
          <p:cNvPicPr>
            <a:picLocks noChangeAspect="1" noChangeArrowheads="1"/>
          </p:cNvPicPr>
          <p:nvPr/>
        </p:nvPicPr>
        <p:blipFill>
          <a:blip r:embed="rId2" cstate="print"/>
          <a:srcRect/>
          <a:stretch>
            <a:fillRect/>
          </a:stretch>
        </p:blipFill>
        <p:spPr bwMode="auto">
          <a:xfrm>
            <a:off x="5724128" y="260648"/>
            <a:ext cx="3048000" cy="1828800"/>
          </a:xfrm>
          <a:prstGeom prst="rect">
            <a:avLst/>
          </a:prstGeom>
          <a:noFill/>
        </p:spPr>
      </p:pic>
      <p:sp>
        <p:nvSpPr>
          <p:cNvPr id="6" name="Text Box 3"/>
          <p:cNvSpPr txBox="1">
            <a:spLocks noChangeArrowheads="1"/>
          </p:cNvSpPr>
          <p:nvPr/>
        </p:nvSpPr>
        <p:spPr bwMode="auto">
          <a:xfrm>
            <a:off x="467544" y="1412776"/>
            <a:ext cx="5544616" cy="461665"/>
          </a:xfrm>
          <a:prstGeom prst="rect">
            <a:avLst/>
          </a:prstGeom>
          <a:noFill/>
          <a:ln w="9525">
            <a:noFill/>
            <a:miter lim="800000"/>
            <a:headEnd/>
            <a:tailEnd/>
          </a:ln>
          <a:effectLst/>
        </p:spPr>
        <p:txBody>
          <a:bodyPr wrap="square">
            <a:spAutoFit/>
          </a:bodyPr>
          <a:lstStyle/>
          <a:p>
            <a:pPr eaLnBrk="0" hangingPunct="0"/>
            <a:r>
              <a:rPr lang="en-US" sz="2400" b="1" i="1" dirty="0" smtClean="0"/>
              <a:t>Temperature measurement of the earth</a:t>
            </a:r>
            <a:endParaRPr lang="en-US" sz="2400" b="1" i="1" dirty="0"/>
          </a:p>
        </p:txBody>
      </p:sp>
      <p:sp>
        <p:nvSpPr>
          <p:cNvPr id="7" name="Text Box 3"/>
          <p:cNvSpPr txBox="1">
            <a:spLocks noChangeArrowheads="1"/>
          </p:cNvSpPr>
          <p:nvPr/>
        </p:nvSpPr>
        <p:spPr bwMode="auto">
          <a:xfrm>
            <a:off x="467544" y="2391271"/>
            <a:ext cx="8352928" cy="830997"/>
          </a:xfrm>
          <a:prstGeom prst="rect">
            <a:avLst/>
          </a:prstGeom>
          <a:noFill/>
          <a:ln w="9525">
            <a:noFill/>
            <a:miter lim="800000"/>
            <a:headEnd/>
            <a:tailEnd/>
          </a:ln>
          <a:effectLst/>
        </p:spPr>
        <p:txBody>
          <a:bodyPr wrap="square">
            <a:spAutoFit/>
          </a:bodyPr>
          <a:lstStyle/>
          <a:p>
            <a:pPr eaLnBrk="0" hangingPunct="0"/>
            <a:r>
              <a:rPr lang="en-US" sz="2400" b="1" i="1" dirty="0" smtClean="0"/>
              <a:t>Energy balance of the earth: Energy inflow from sun to earth and out flow from earth to space </a:t>
            </a:r>
            <a:endParaRPr lang="en-US" sz="2400" b="1" i="1" dirty="0"/>
          </a:p>
        </p:txBody>
      </p:sp>
      <p:sp>
        <p:nvSpPr>
          <p:cNvPr id="8" name="Down Arrow 7"/>
          <p:cNvSpPr/>
          <p:nvPr/>
        </p:nvSpPr>
        <p:spPr>
          <a:xfrm>
            <a:off x="2843808" y="836712"/>
            <a:ext cx="45719"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2843808" y="1844824"/>
            <a:ext cx="45719"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3"/>
          <p:cNvSpPr txBox="1">
            <a:spLocks noChangeArrowheads="1"/>
          </p:cNvSpPr>
          <p:nvPr/>
        </p:nvSpPr>
        <p:spPr bwMode="auto">
          <a:xfrm>
            <a:off x="467544" y="3429000"/>
            <a:ext cx="8424936" cy="461665"/>
          </a:xfrm>
          <a:prstGeom prst="rect">
            <a:avLst/>
          </a:prstGeom>
          <a:noFill/>
          <a:ln w="9525">
            <a:noFill/>
            <a:miter lim="800000"/>
            <a:headEnd/>
            <a:tailEnd/>
          </a:ln>
          <a:effectLst/>
        </p:spPr>
        <p:txBody>
          <a:bodyPr wrap="square">
            <a:spAutoFit/>
          </a:bodyPr>
          <a:lstStyle/>
          <a:p>
            <a:pPr eaLnBrk="0" hangingPunct="0"/>
            <a:r>
              <a:rPr lang="en-US" sz="2400" b="1" i="1" dirty="0" smtClean="0"/>
              <a:t>Energy loss from the earth depends on earth temperature</a:t>
            </a:r>
            <a:endParaRPr lang="en-US" sz="2400" b="1" i="1" dirty="0"/>
          </a:p>
        </p:txBody>
      </p:sp>
      <p:sp>
        <p:nvSpPr>
          <p:cNvPr id="13" name="Text Box 3"/>
          <p:cNvSpPr txBox="1">
            <a:spLocks noChangeArrowheads="1"/>
          </p:cNvSpPr>
          <p:nvPr/>
        </p:nvSpPr>
        <p:spPr bwMode="auto">
          <a:xfrm>
            <a:off x="467544" y="4077072"/>
            <a:ext cx="8424936" cy="461665"/>
          </a:xfrm>
          <a:prstGeom prst="rect">
            <a:avLst/>
          </a:prstGeom>
          <a:noFill/>
          <a:ln w="9525">
            <a:noFill/>
            <a:miter lim="800000"/>
            <a:headEnd/>
            <a:tailEnd/>
          </a:ln>
          <a:effectLst/>
        </p:spPr>
        <p:txBody>
          <a:bodyPr wrap="square">
            <a:spAutoFit/>
          </a:bodyPr>
          <a:lstStyle/>
          <a:p>
            <a:pPr eaLnBrk="0" hangingPunct="0"/>
            <a:r>
              <a:rPr lang="en-US" sz="2400" b="1" i="1" u="sng" dirty="0" smtClean="0">
                <a:solidFill>
                  <a:srgbClr val="C00000"/>
                </a:solidFill>
              </a:rPr>
              <a:t>Hotter earth loses heat faster than cooler one  </a:t>
            </a:r>
            <a:endParaRPr lang="en-US" sz="2400" b="1" i="1" u="sng" dirty="0">
              <a:solidFill>
                <a:srgbClr val="C00000"/>
              </a:solidFill>
            </a:endParaRPr>
          </a:p>
        </p:txBody>
      </p:sp>
      <p:sp>
        <p:nvSpPr>
          <p:cNvPr id="15" name="Text Box 3"/>
          <p:cNvSpPr txBox="1">
            <a:spLocks noChangeArrowheads="1"/>
          </p:cNvSpPr>
          <p:nvPr/>
        </p:nvSpPr>
        <p:spPr bwMode="auto">
          <a:xfrm>
            <a:off x="467544" y="4581128"/>
            <a:ext cx="8424936" cy="830997"/>
          </a:xfrm>
          <a:prstGeom prst="rect">
            <a:avLst/>
          </a:prstGeom>
          <a:noFill/>
          <a:ln w="9525">
            <a:noFill/>
            <a:miter lim="800000"/>
            <a:headEnd/>
            <a:tailEnd/>
          </a:ln>
          <a:effectLst/>
        </p:spPr>
        <p:txBody>
          <a:bodyPr wrap="square">
            <a:spAutoFit/>
          </a:bodyPr>
          <a:lstStyle/>
          <a:p>
            <a:pPr eaLnBrk="0" hangingPunct="0"/>
            <a:r>
              <a:rPr lang="en-US" sz="2400" b="1" i="1" dirty="0" smtClean="0"/>
              <a:t>Earth balances its energy by warming up or cooling down finding the temp at which inflow=outflow</a:t>
            </a:r>
            <a:endParaRPr lang="en-US" sz="2400" b="1" i="1" dirty="0"/>
          </a:p>
        </p:txBody>
      </p:sp>
      <p:sp>
        <p:nvSpPr>
          <p:cNvPr id="16" name="Text Box 3"/>
          <p:cNvSpPr txBox="1">
            <a:spLocks noChangeArrowheads="1"/>
          </p:cNvSpPr>
          <p:nvPr/>
        </p:nvSpPr>
        <p:spPr bwMode="auto">
          <a:xfrm>
            <a:off x="467544" y="5363924"/>
            <a:ext cx="8424936" cy="1200329"/>
          </a:xfrm>
          <a:prstGeom prst="rect">
            <a:avLst/>
          </a:prstGeom>
          <a:noFill/>
          <a:ln w="9525">
            <a:noFill/>
            <a:miter lim="800000"/>
            <a:headEnd/>
            <a:tailEnd/>
          </a:ln>
          <a:effectLst/>
        </p:spPr>
        <p:txBody>
          <a:bodyPr wrap="square">
            <a:spAutoFit/>
          </a:bodyPr>
          <a:lstStyle/>
          <a:p>
            <a:pPr eaLnBrk="0" hangingPunct="0"/>
            <a:r>
              <a:rPr lang="en-US" sz="2400" b="1" i="1" dirty="0" smtClean="0"/>
              <a:t>Increase in outgoing energy with increase temp of earth results in a feedback which stabilizes the temp of earth at the temp at which inflow=outflow</a:t>
            </a:r>
            <a:endParaRPr lang="en-US" sz="2400" b="1"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610" name="Picture 2" descr="Temperature Map"/>
          <p:cNvPicPr>
            <a:picLocks noChangeAspect="1" noChangeArrowheads="1"/>
          </p:cNvPicPr>
          <p:nvPr/>
        </p:nvPicPr>
        <p:blipFill>
          <a:blip r:embed="rId2" cstate="print"/>
          <a:srcRect/>
          <a:stretch>
            <a:fillRect/>
          </a:stretch>
        </p:blipFill>
        <p:spPr bwMode="auto">
          <a:xfrm>
            <a:off x="5724128" y="260648"/>
            <a:ext cx="3048000" cy="1828800"/>
          </a:xfrm>
          <a:prstGeom prst="rect">
            <a:avLst/>
          </a:prstGeom>
          <a:noFill/>
        </p:spPr>
      </p:pic>
      <p:sp>
        <p:nvSpPr>
          <p:cNvPr id="16" name="Text Box 3"/>
          <p:cNvSpPr txBox="1">
            <a:spLocks noChangeArrowheads="1"/>
          </p:cNvSpPr>
          <p:nvPr/>
        </p:nvSpPr>
        <p:spPr bwMode="auto">
          <a:xfrm>
            <a:off x="251520" y="260649"/>
            <a:ext cx="5472608" cy="461665"/>
          </a:xfrm>
          <a:prstGeom prst="rect">
            <a:avLst/>
          </a:prstGeom>
          <a:noFill/>
          <a:ln w="9525">
            <a:noFill/>
            <a:miter lim="800000"/>
            <a:headEnd/>
            <a:tailEnd/>
          </a:ln>
          <a:effectLst/>
        </p:spPr>
        <p:txBody>
          <a:bodyPr wrap="square">
            <a:spAutoFit/>
          </a:bodyPr>
          <a:lstStyle/>
          <a:p>
            <a:pPr eaLnBrk="0" hangingPunct="0"/>
            <a:r>
              <a:rPr lang="en-US" sz="2400" b="1" i="1" dirty="0" smtClean="0"/>
              <a:t>Change in Average temp (inflow=outflow)</a:t>
            </a:r>
            <a:endParaRPr lang="en-US" sz="2400" b="1" i="1" dirty="0"/>
          </a:p>
        </p:txBody>
      </p:sp>
      <p:sp>
        <p:nvSpPr>
          <p:cNvPr id="4" name="Text Box 3"/>
          <p:cNvSpPr txBox="1">
            <a:spLocks noChangeArrowheads="1"/>
          </p:cNvSpPr>
          <p:nvPr/>
        </p:nvSpPr>
        <p:spPr bwMode="auto">
          <a:xfrm>
            <a:off x="242400" y="1109947"/>
            <a:ext cx="5472608" cy="461665"/>
          </a:xfrm>
          <a:prstGeom prst="rect">
            <a:avLst/>
          </a:prstGeom>
          <a:noFill/>
          <a:ln w="9525">
            <a:noFill/>
            <a:miter lim="800000"/>
            <a:headEnd/>
            <a:tailEnd/>
          </a:ln>
          <a:effectLst/>
        </p:spPr>
        <p:txBody>
          <a:bodyPr wrap="square">
            <a:spAutoFit/>
          </a:bodyPr>
          <a:lstStyle/>
          <a:p>
            <a:pPr eaLnBrk="0" hangingPunct="0"/>
            <a:r>
              <a:rPr lang="en-US" sz="2400" b="1" i="1" dirty="0" smtClean="0"/>
              <a:t>How to change average temp???</a:t>
            </a:r>
            <a:endParaRPr lang="en-US" sz="2400" b="1" i="1" dirty="0"/>
          </a:p>
        </p:txBody>
      </p:sp>
      <p:sp>
        <p:nvSpPr>
          <p:cNvPr id="5" name="Text Box 3"/>
          <p:cNvSpPr txBox="1">
            <a:spLocks noChangeArrowheads="1"/>
          </p:cNvSpPr>
          <p:nvPr/>
        </p:nvSpPr>
        <p:spPr bwMode="auto">
          <a:xfrm>
            <a:off x="214282" y="1681451"/>
            <a:ext cx="5472608" cy="830997"/>
          </a:xfrm>
          <a:prstGeom prst="rect">
            <a:avLst/>
          </a:prstGeom>
          <a:noFill/>
          <a:ln w="9525">
            <a:noFill/>
            <a:miter lim="800000"/>
            <a:headEnd/>
            <a:tailEnd/>
          </a:ln>
          <a:effectLst/>
        </p:spPr>
        <p:txBody>
          <a:bodyPr wrap="square">
            <a:spAutoFit/>
          </a:bodyPr>
          <a:lstStyle/>
          <a:p>
            <a:pPr eaLnBrk="0" hangingPunct="0"/>
            <a:r>
              <a:rPr lang="en-US" sz="2400" b="1" i="1" dirty="0" smtClean="0"/>
              <a:t>By reducing incoming flow or increase out going flow</a:t>
            </a:r>
            <a:endParaRPr lang="en-US" sz="2400" b="1" i="1" dirty="0"/>
          </a:p>
        </p:txBody>
      </p:sp>
      <p:sp>
        <p:nvSpPr>
          <p:cNvPr id="6" name="Text Box 3"/>
          <p:cNvSpPr txBox="1">
            <a:spLocks noChangeArrowheads="1"/>
          </p:cNvSpPr>
          <p:nvPr/>
        </p:nvSpPr>
        <p:spPr bwMode="auto">
          <a:xfrm>
            <a:off x="170962" y="2812317"/>
            <a:ext cx="5472608" cy="461665"/>
          </a:xfrm>
          <a:prstGeom prst="rect">
            <a:avLst/>
          </a:prstGeom>
          <a:noFill/>
          <a:ln w="9525">
            <a:noFill/>
            <a:miter lim="800000"/>
            <a:headEnd/>
            <a:tailEnd/>
          </a:ln>
          <a:effectLst/>
        </p:spPr>
        <p:txBody>
          <a:bodyPr wrap="square">
            <a:spAutoFit/>
          </a:bodyPr>
          <a:lstStyle/>
          <a:p>
            <a:pPr eaLnBrk="0" hangingPunct="0"/>
            <a:r>
              <a:rPr lang="en-US" sz="2400" b="1" i="1" dirty="0" smtClean="0"/>
              <a:t>Changing sun brightness: sunspot</a:t>
            </a:r>
            <a:endParaRPr lang="en-US" sz="2400" b="1" i="1" dirty="0"/>
          </a:p>
        </p:txBody>
      </p:sp>
      <p:sp>
        <p:nvSpPr>
          <p:cNvPr id="87042" name="AutoShape 2" descr="Image result for sunsp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7043" name="Picture 3"/>
          <p:cNvPicPr>
            <a:picLocks noChangeAspect="1" noChangeArrowheads="1"/>
          </p:cNvPicPr>
          <p:nvPr/>
        </p:nvPicPr>
        <p:blipFill>
          <a:blip r:embed="rId3" cstate="print"/>
          <a:srcRect/>
          <a:stretch>
            <a:fillRect/>
          </a:stretch>
        </p:blipFill>
        <p:spPr bwMode="auto">
          <a:xfrm>
            <a:off x="6357950" y="2357430"/>
            <a:ext cx="2133600" cy="2133600"/>
          </a:xfrm>
          <a:prstGeom prst="rect">
            <a:avLst/>
          </a:prstGeom>
          <a:noFill/>
          <a:ln w="9525">
            <a:noFill/>
            <a:miter lim="800000"/>
            <a:headEnd/>
            <a:tailEnd/>
          </a:ln>
          <a:effectLst/>
        </p:spPr>
      </p:pic>
      <p:sp>
        <p:nvSpPr>
          <p:cNvPr id="10" name="Text Box 3"/>
          <p:cNvSpPr txBox="1">
            <a:spLocks noChangeArrowheads="1"/>
          </p:cNvSpPr>
          <p:nvPr/>
        </p:nvSpPr>
        <p:spPr bwMode="auto">
          <a:xfrm>
            <a:off x="170962" y="3538839"/>
            <a:ext cx="5472608" cy="461665"/>
          </a:xfrm>
          <a:prstGeom prst="rect">
            <a:avLst/>
          </a:prstGeom>
          <a:noFill/>
          <a:ln w="9525">
            <a:noFill/>
            <a:miter lim="800000"/>
            <a:headEnd/>
            <a:tailEnd/>
          </a:ln>
          <a:effectLst/>
        </p:spPr>
        <p:txBody>
          <a:bodyPr wrap="square">
            <a:spAutoFit/>
          </a:bodyPr>
          <a:lstStyle/>
          <a:p>
            <a:pPr eaLnBrk="0" hangingPunct="0"/>
            <a:r>
              <a:rPr lang="en-US" sz="2400" b="1" i="1" dirty="0" smtClean="0"/>
              <a:t>Or ……. Sun light reflecting back to space </a:t>
            </a:r>
            <a:endParaRPr lang="en-US" sz="2400" b="1" i="1" dirty="0"/>
          </a:p>
        </p:txBody>
      </p:sp>
      <p:sp>
        <p:nvSpPr>
          <p:cNvPr id="11" name="Text Box 3"/>
          <p:cNvSpPr txBox="1">
            <a:spLocks noChangeArrowheads="1"/>
          </p:cNvSpPr>
          <p:nvPr/>
        </p:nvSpPr>
        <p:spPr bwMode="auto">
          <a:xfrm>
            <a:off x="170962" y="4253219"/>
            <a:ext cx="5472608" cy="461665"/>
          </a:xfrm>
          <a:prstGeom prst="rect">
            <a:avLst/>
          </a:prstGeom>
          <a:noFill/>
          <a:ln w="9525">
            <a:noFill/>
            <a:miter lim="800000"/>
            <a:headEnd/>
            <a:tailEnd/>
          </a:ln>
          <a:effectLst/>
        </p:spPr>
        <p:txBody>
          <a:bodyPr wrap="square">
            <a:spAutoFit/>
          </a:bodyPr>
          <a:lstStyle/>
          <a:p>
            <a:pPr eaLnBrk="0" hangingPunct="0"/>
            <a:r>
              <a:rPr lang="en-US" sz="2400" b="1" i="1" dirty="0" smtClean="0"/>
              <a:t>Clouds, snow, bare soil, smoke </a:t>
            </a:r>
            <a:endParaRPr lang="en-US" sz="2400" b="1" i="1" dirty="0"/>
          </a:p>
        </p:txBody>
      </p:sp>
      <p:sp>
        <p:nvSpPr>
          <p:cNvPr id="12" name="Text Box 3"/>
          <p:cNvSpPr txBox="1">
            <a:spLocks noChangeArrowheads="1"/>
          </p:cNvSpPr>
          <p:nvPr/>
        </p:nvSpPr>
        <p:spPr bwMode="auto">
          <a:xfrm>
            <a:off x="170962" y="5039037"/>
            <a:ext cx="7544310" cy="461665"/>
          </a:xfrm>
          <a:prstGeom prst="rect">
            <a:avLst/>
          </a:prstGeom>
          <a:noFill/>
          <a:ln w="9525">
            <a:noFill/>
            <a:miter lim="800000"/>
            <a:headEnd/>
            <a:tailEnd/>
          </a:ln>
          <a:effectLst/>
        </p:spPr>
        <p:txBody>
          <a:bodyPr wrap="square">
            <a:spAutoFit/>
          </a:bodyPr>
          <a:lstStyle/>
          <a:p>
            <a:pPr eaLnBrk="0" hangingPunct="0"/>
            <a:r>
              <a:rPr lang="en-US" sz="2400" b="1" i="1" dirty="0" smtClean="0"/>
              <a:t>Or ……. Increase Outflow of energy from earth to space </a:t>
            </a:r>
            <a:endParaRPr lang="en-US" sz="2400" b="1"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7043"/>
                                        </p:tgtEl>
                                        <p:attrNameLst>
                                          <p:attrName>style.visibility</p:attrName>
                                        </p:attrNameLst>
                                      </p:cBhvr>
                                      <p:to>
                                        <p:strVal val="visible"/>
                                      </p:to>
                                    </p:set>
                                    <p:animEffect transition="in" filter="blinds(horizontal)">
                                      <p:cBhvr>
                                        <p:cTn id="27" dur="500"/>
                                        <p:tgtEl>
                                          <p:spTgt spid="8704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P spid="5" grpId="0"/>
      <p:bldP spid="6" grpId="0"/>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3"/>
          <p:cNvSpPr txBox="1">
            <a:spLocks noChangeArrowheads="1"/>
          </p:cNvSpPr>
          <p:nvPr/>
        </p:nvSpPr>
        <p:spPr bwMode="auto">
          <a:xfrm>
            <a:off x="428596" y="357166"/>
            <a:ext cx="8215370" cy="461665"/>
          </a:xfrm>
          <a:prstGeom prst="rect">
            <a:avLst/>
          </a:prstGeom>
          <a:noFill/>
          <a:ln w="9525">
            <a:noFill/>
            <a:miter lim="800000"/>
            <a:headEnd/>
            <a:tailEnd/>
          </a:ln>
          <a:effectLst/>
        </p:spPr>
        <p:txBody>
          <a:bodyPr wrap="square">
            <a:spAutoFit/>
          </a:bodyPr>
          <a:lstStyle/>
          <a:p>
            <a:pPr eaLnBrk="0" hangingPunct="0"/>
            <a:r>
              <a:rPr lang="en-US" sz="2400" b="1" i="1" dirty="0" smtClean="0"/>
              <a:t>Problem in Increase Outflow of energy from earth to space </a:t>
            </a:r>
            <a:endParaRPr lang="en-US" sz="2400" b="1" i="1" dirty="0"/>
          </a:p>
        </p:txBody>
      </p:sp>
      <p:pic>
        <p:nvPicPr>
          <p:cNvPr id="208898" name="Picture 2"/>
          <p:cNvPicPr>
            <a:picLocks noChangeAspect="1" noChangeArrowheads="1"/>
          </p:cNvPicPr>
          <p:nvPr/>
        </p:nvPicPr>
        <p:blipFill>
          <a:blip r:embed="rId2" cstate="print"/>
          <a:srcRect/>
          <a:stretch>
            <a:fillRect/>
          </a:stretch>
        </p:blipFill>
        <p:spPr bwMode="auto">
          <a:xfrm>
            <a:off x="428596" y="1214422"/>
            <a:ext cx="4057650" cy="2847975"/>
          </a:xfrm>
          <a:prstGeom prst="rect">
            <a:avLst/>
          </a:prstGeom>
          <a:noFill/>
          <a:ln w="9525">
            <a:noFill/>
            <a:miter lim="800000"/>
            <a:headEnd/>
            <a:tailEnd/>
          </a:ln>
          <a:effectLst/>
        </p:spPr>
      </p:pic>
      <p:sp>
        <p:nvSpPr>
          <p:cNvPr id="208900" name="AutoShape 4" descr="Image result for green house effect mode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8901" name="Picture 5"/>
          <p:cNvPicPr>
            <a:picLocks noChangeAspect="1" noChangeArrowheads="1"/>
          </p:cNvPicPr>
          <p:nvPr/>
        </p:nvPicPr>
        <p:blipFill>
          <a:blip r:embed="rId3" cstate="print"/>
          <a:srcRect/>
          <a:stretch>
            <a:fillRect/>
          </a:stretch>
        </p:blipFill>
        <p:spPr bwMode="auto">
          <a:xfrm>
            <a:off x="4929190" y="1214422"/>
            <a:ext cx="3857652" cy="2857520"/>
          </a:xfrm>
          <a:prstGeom prst="rect">
            <a:avLst/>
          </a:prstGeom>
          <a:noFill/>
          <a:ln w="9525">
            <a:noFill/>
            <a:miter lim="800000"/>
            <a:headEnd/>
            <a:tailEnd/>
          </a:ln>
          <a:effectLst/>
        </p:spPr>
      </p:pic>
      <p:sp>
        <p:nvSpPr>
          <p:cNvPr id="17" name="Text Box 3"/>
          <p:cNvSpPr txBox="1">
            <a:spLocks noChangeArrowheads="1"/>
          </p:cNvSpPr>
          <p:nvPr/>
        </p:nvSpPr>
        <p:spPr bwMode="auto">
          <a:xfrm>
            <a:off x="285720" y="4286256"/>
            <a:ext cx="8215370" cy="1938992"/>
          </a:xfrm>
          <a:prstGeom prst="rect">
            <a:avLst/>
          </a:prstGeom>
          <a:noFill/>
          <a:ln w="9525">
            <a:noFill/>
            <a:miter lim="800000"/>
            <a:headEnd/>
            <a:tailEnd/>
          </a:ln>
          <a:effectLst/>
        </p:spPr>
        <p:txBody>
          <a:bodyPr wrap="square">
            <a:spAutoFit/>
          </a:bodyPr>
          <a:lstStyle/>
          <a:p>
            <a:pPr eaLnBrk="0" hangingPunct="0"/>
            <a:r>
              <a:rPr lang="en-US" sz="2400" b="1" i="1" dirty="0" smtClean="0"/>
              <a:t>Green house gases:</a:t>
            </a:r>
          </a:p>
          <a:p>
            <a:pPr eaLnBrk="0" hangingPunct="0"/>
            <a:r>
              <a:rPr lang="en-US" sz="2400" b="1" i="1" dirty="0" smtClean="0"/>
              <a:t>Co</a:t>
            </a:r>
            <a:r>
              <a:rPr lang="en-US" sz="2400" b="1" i="1" baseline="-25000" dirty="0" smtClean="0"/>
              <a:t>2</a:t>
            </a:r>
          </a:p>
          <a:p>
            <a:pPr eaLnBrk="0" hangingPunct="0"/>
            <a:r>
              <a:rPr lang="en-US" sz="2400" b="1" i="1" dirty="0" smtClean="0"/>
              <a:t>Water vapor</a:t>
            </a:r>
          </a:p>
          <a:p>
            <a:pPr eaLnBrk="0" hangingPunct="0"/>
            <a:r>
              <a:rPr lang="en-US" sz="2400" b="1" i="1" dirty="0" smtClean="0"/>
              <a:t>Methane/hydro carbon/nitrous</a:t>
            </a:r>
          </a:p>
          <a:p>
            <a:pPr eaLnBrk="0" hangingPunct="0"/>
            <a:r>
              <a:rPr lang="en-US" sz="2400" b="1" i="1" dirty="0" smtClean="0"/>
              <a:t>Smoke</a:t>
            </a:r>
            <a:endParaRPr lang="en-US" sz="2400" b="1" i="1" dirty="0"/>
          </a:p>
        </p:txBody>
      </p:sp>
      <p:sp>
        <p:nvSpPr>
          <p:cNvPr id="18" name="Text Box 3"/>
          <p:cNvSpPr txBox="1">
            <a:spLocks noChangeArrowheads="1"/>
          </p:cNvSpPr>
          <p:nvPr/>
        </p:nvSpPr>
        <p:spPr bwMode="auto">
          <a:xfrm>
            <a:off x="285720" y="6182045"/>
            <a:ext cx="8215370" cy="461665"/>
          </a:xfrm>
          <a:prstGeom prst="rect">
            <a:avLst/>
          </a:prstGeom>
          <a:noFill/>
          <a:ln w="9525">
            <a:noFill/>
            <a:miter lim="800000"/>
            <a:headEnd/>
            <a:tailEnd/>
          </a:ln>
          <a:effectLst/>
        </p:spPr>
        <p:txBody>
          <a:bodyPr wrap="square">
            <a:spAutoFit/>
          </a:bodyPr>
          <a:lstStyle/>
          <a:p>
            <a:pPr eaLnBrk="0" hangingPunct="0"/>
            <a:r>
              <a:rPr lang="en-US" sz="2400" b="1" i="1" dirty="0" smtClean="0"/>
              <a:t>Feedback mechanism leads to higher temperature stabilization </a:t>
            </a:r>
            <a:endParaRPr lang="en-US" sz="2400" b="1" i="1" dirty="0"/>
          </a:p>
        </p:txBody>
      </p:sp>
      <p:sp>
        <p:nvSpPr>
          <p:cNvPr id="19" name="Text Box 3"/>
          <p:cNvSpPr txBox="1">
            <a:spLocks noChangeArrowheads="1"/>
          </p:cNvSpPr>
          <p:nvPr/>
        </p:nvSpPr>
        <p:spPr bwMode="auto">
          <a:xfrm>
            <a:off x="4357686" y="5701745"/>
            <a:ext cx="4500594" cy="584775"/>
          </a:xfrm>
          <a:prstGeom prst="rect">
            <a:avLst/>
          </a:prstGeom>
          <a:noFill/>
          <a:ln w="9525">
            <a:noFill/>
            <a:miter lim="800000"/>
            <a:headEnd/>
            <a:tailEnd/>
          </a:ln>
          <a:effectLst/>
        </p:spPr>
        <p:txBody>
          <a:bodyPr wrap="square">
            <a:spAutoFit/>
          </a:bodyPr>
          <a:lstStyle/>
          <a:p>
            <a:pPr eaLnBrk="0" hangingPunct="0"/>
            <a:r>
              <a:rPr lang="en-US" sz="3200" b="1" i="1" dirty="0" smtClean="0">
                <a:solidFill>
                  <a:srgbClr val="FF0000"/>
                </a:solidFill>
              </a:rPr>
              <a:t>Energy sources????</a:t>
            </a:r>
            <a:endParaRPr lang="en-US" sz="3200" b="1" i="1" dirty="0">
              <a:solidFill>
                <a:srgbClr val="FF0000"/>
              </a:solidFill>
            </a:endParaRPr>
          </a:p>
        </p:txBody>
      </p:sp>
      <p:sp>
        <p:nvSpPr>
          <p:cNvPr id="21" name="Text Box 3"/>
          <p:cNvSpPr txBox="1">
            <a:spLocks noChangeArrowheads="1"/>
          </p:cNvSpPr>
          <p:nvPr/>
        </p:nvSpPr>
        <p:spPr bwMode="auto">
          <a:xfrm>
            <a:off x="3929058" y="4286256"/>
            <a:ext cx="4929222" cy="830997"/>
          </a:xfrm>
          <a:prstGeom prst="rect">
            <a:avLst/>
          </a:prstGeom>
          <a:noFill/>
          <a:ln w="9525">
            <a:noFill/>
            <a:miter lim="800000"/>
            <a:headEnd/>
            <a:tailEnd/>
          </a:ln>
          <a:effectLst/>
        </p:spPr>
        <p:txBody>
          <a:bodyPr wrap="square">
            <a:spAutoFit/>
          </a:bodyPr>
          <a:lstStyle/>
          <a:p>
            <a:pPr eaLnBrk="0" hangingPunct="0"/>
            <a:r>
              <a:rPr lang="en-US" sz="2400" b="1" i="1" dirty="0" smtClean="0">
                <a:solidFill>
                  <a:srgbClr val="FF0000"/>
                </a:solidFill>
              </a:rPr>
              <a:t>w/o naturally </a:t>
            </a:r>
            <a:r>
              <a:rPr lang="en-US" sz="2400" b="1" i="1" dirty="0" err="1" smtClean="0">
                <a:solidFill>
                  <a:srgbClr val="FF0000"/>
                </a:solidFill>
              </a:rPr>
              <a:t>occuring</a:t>
            </a:r>
            <a:r>
              <a:rPr lang="en-US" sz="2400" b="1" i="1" dirty="0" smtClean="0">
                <a:solidFill>
                  <a:srgbClr val="FF0000"/>
                </a:solidFill>
              </a:rPr>
              <a:t> green house effect </a:t>
            </a:r>
            <a:r>
              <a:rPr lang="en-US" sz="2400" b="1" i="1" dirty="0" err="1" smtClean="0">
                <a:solidFill>
                  <a:srgbClr val="FF0000"/>
                </a:solidFill>
              </a:rPr>
              <a:t>av</a:t>
            </a:r>
            <a:r>
              <a:rPr lang="en-US" sz="2400" b="1" i="1" dirty="0" smtClean="0">
                <a:solidFill>
                  <a:srgbClr val="FF0000"/>
                </a:solidFill>
              </a:rPr>
              <a:t> temp :</a:t>
            </a:r>
          </a:p>
        </p:txBody>
      </p:sp>
      <p:sp>
        <p:nvSpPr>
          <p:cNvPr id="10" name="Text Box 3"/>
          <p:cNvSpPr txBox="1">
            <a:spLocks noChangeArrowheads="1"/>
          </p:cNvSpPr>
          <p:nvPr/>
        </p:nvSpPr>
        <p:spPr bwMode="auto">
          <a:xfrm>
            <a:off x="3929058" y="5006000"/>
            <a:ext cx="4929222" cy="461665"/>
          </a:xfrm>
          <a:prstGeom prst="rect">
            <a:avLst/>
          </a:prstGeom>
          <a:noFill/>
          <a:ln w="9525">
            <a:noFill/>
            <a:miter lim="800000"/>
            <a:headEnd/>
            <a:tailEnd/>
          </a:ln>
          <a:effectLst/>
        </p:spPr>
        <p:txBody>
          <a:bodyPr wrap="square">
            <a:spAutoFit/>
          </a:bodyPr>
          <a:lstStyle/>
          <a:p>
            <a:pPr eaLnBrk="0" hangingPunct="0"/>
            <a:r>
              <a:rPr lang="en-US" sz="2400" b="1" i="1" dirty="0" smtClean="0">
                <a:solidFill>
                  <a:srgbClr val="FF0000"/>
                </a:solidFill>
              </a:rPr>
              <a:t>w/o green house effect </a:t>
            </a:r>
            <a:r>
              <a:rPr lang="en-US" sz="2400" b="1" i="1" dirty="0" err="1" smtClean="0">
                <a:solidFill>
                  <a:srgbClr val="FF0000"/>
                </a:solidFill>
              </a:rPr>
              <a:t>av</a:t>
            </a:r>
            <a:r>
              <a:rPr lang="en-US" sz="2400" b="1" i="1" dirty="0" smtClean="0">
                <a:solidFill>
                  <a:srgbClr val="FF0000"/>
                </a:solidFill>
              </a:rPr>
              <a:t> temp  ???</a:t>
            </a:r>
          </a:p>
        </p:txBody>
      </p:sp>
      <p:sp>
        <p:nvSpPr>
          <p:cNvPr id="11" name="Text Box 3"/>
          <p:cNvSpPr txBox="1">
            <a:spLocks noChangeArrowheads="1"/>
          </p:cNvSpPr>
          <p:nvPr/>
        </p:nvSpPr>
        <p:spPr bwMode="auto">
          <a:xfrm>
            <a:off x="5572132" y="5467665"/>
            <a:ext cx="2286016" cy="461665"/>
          </a:xfrm>
          <a:prstGeom prst="rect">
            <a:avLst/>
          </a:prstGeom>
          <a:noFill/>
          <a:ln w="9525">
            <a:noFill/>
            <a:miter lim="800000"/>
            <a:headEnd/>
            <a:tailEnd/>
          </a:ln>
          <a:effectLst/>
        </p:spPr>
        <p:txBody>
          <a:bodyPr wrap="square">
            <a:spAutoFit/>
          </a:bodyPr>
          <a:lstStyle/>
          <a:p>
            <a:pPr eaLnBrk="0" hangingPunct="0"/>
            <a:r>
              <a:rPr lang="en-US" sz="2400" b="1" i="1" dirty="0" smtClean="0">
                <a:solidFill>
                  <a:srgbClr val="FF0000"/>
                </a:solidFill>
              </a:rPr>
              <a:t>15 </a:t>
            </a:r>
            <a:r>
              <a:rPr lang="en-US" sz="2400" b="1" i="1" baseline="30000" dirty="0" smtClean="0">
                <a:solidFill>
                  <a:srgbClr val="FF0000"/>
                </a:solidFill>
              </a:rPr>
              <a:t>0</a:t>
            </a:r>
            <a:r>
              <a:rPr lang="en-US" sz="2400" b="1" i="1" dirty="0" smtClean="0">
                <a:solidFill>
                  <a:srgbClr val="FF0000"/>
                </a:solidFill>
              </a:rPr>
              <a:t>C</a:t>
            </a:r>
          </a:p>
        </p:txBody>
      </p:sp>
      <p:sp>
        <p:nvSpPr>
          <p:cNvPr id="12" name="Rectangle 11"/>
          <p:cNvSpPr/>
          <p:nvPr/>
        </p:nvSpPr>
        <p:spPr>
          <a:xfrm>
            <a:off x="6429388" y="4610409"/>
            <a:ext cx="659155" cy="461665"/>
          </a:xfrm>
          <a:prstGeom prst="rect">
            <a:avLst/>
          </a:prstGeom>
        </p:spPr>
        <p:txBody>
          <a:bodyPr wrap="none">
            <a:spAutoFit/>
          </a:bodyPr>
          <a:lstStyle/>
          <a:p>
            <a:r>
              <a:rPr lang="en-US" sz="2400" b="1" i="1" dirty="0" smtClean="0">
                <a:solidFill>
                  <a:srgbClr val="FF0000"/>
                </a:solidFill>
              </a:rPr>
              <a:t> -18</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8898"/>
                                        </p:tgtEl>
                                        <p:attrNameLst>
                                          <p:attrName>style.visibility</p:attrName>
                                        </p:attrNameLst>
                                      </p:cBhvr>
                                      <p:to>
                                        <p:strVal val="visible"/>
                                      </p:to>
                                    </p:set>
                                    <p:animEffect transition="in" filter="blinds(horizontal)">
                                      <p:cBhvr>
                                        <p:cTn id="12" dur="500"/>
                                        <p:tgtEl>
                                          <p:spTgt spid="20889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08901"/>
                                        </p:tgtEl>
                                        <p:attrNameLst>
                                          <p:attrName>style.visibility</p:attrName>
                                        </p:attrNameLst>
                                      </p:cBhvr>
                                      <p:to>
                                        <p:strVal val="visible"/>
                                      </p:to>
                                    </p:set>
                                    <p:animEffect transition="in" filter="blinds(horizontal)">
                                      <p:cBhvr>
                                        <p:cTn id="17" dur="500"/>
                                        <p:tgtEl>
                                          <p:spTgt spid="20890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blinds(horizontal)">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linds(horizontal)">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7874" name="Object 1026"/>
          <p:cNvGraphicFramePr>
            <a:graphicFrameLocks noChangeAspect="1"/>
          </p:cNvGraphicFramePr>
          <p:nvPr/>
        </p:nvGraphicFramePr>
        <p:xfrm>
          <a:off x="3276600" y="0"/>
          <a:ext cx="5614988" cy="6629400"/>
        </p:xfrm>
        <a:graphic>
          <a:graphicData uri="http://schemas.openxmlformats.org/presentationml/2006/ole">
            <p:oleObj spid="_x0000_s139266" name="Photo Editor Photo" r:id="rId4" imgW="3672381" imgH="4115157" progId="">
              <p:embed/>
            </p:oleObj>
          </a:graphicData>
        </a:graphic>
      </p:graphicFrame>
      <p:sp>
        <p:nvSpPr>
          <p:cNvPr id="207875" name="Text Box 1027"/>
          <p:cNvSpPr txBox="1">
            <a:spLocks noChangeArrowheads="1"/>
          </p:cNvSpPr>
          <p:nvPr/>
        </p:nvSpPr>
        <p:spPr bwMode="auto">
          <a:xfrm>
            <a:off x="228600" y="838200"/>
            <a:ext cx="2667000" cy="4968875"/>
          </a:xfrm>
          <a:prstGeom prst="rect">
            <a:avLst/>
          </a:prstGeom>
          <a:noFill/>
          <a:ln w="9525">
            <a:noFill/>
            <a:miter lim="800000"/>
            <a:headEnd/>
            <a:tailEnd/>
          </a:ln>
          <a:effectLst/>
        </p:spPr>
        <p:txBody>
          <a:bodyPr>
            <a:spAutoFit/>
          </a:bodyPr>
          <a:lstStyle/>
          <a:p>
            <a:r>
              <a:rPr lang="en-US" sz="2000">
                <a:latin typeface="Verdana" pitchFamily="34" charset="0"/>
              </a:rPr>
              <a:t>78% nitrogen</a:t>
            </a:r>
          </a:p>
          <a:p>
            <a:endParaRPr lang="en-US" sz="2000">
              <a:latin typeface="Verdana" pitchFamily="34" charset="0"/>
            </a:endParaRPr>
          </a:p>
          <a:p>
            <a:r>
              <a:rPr lang="en-US" sz="2000">
                <a:latin typeface="Verdana" pitchFamily="34" charset="0"/>
              </a:rPr>
              <a:t>20.6% oxygen</a:t>
            </a:r>
          </a:p>
          <a:p>
            <a:endParaRPr lang="en-US" sz="2000">
              <a:latin typeface="Verdana" pitchFamily="34" charset="0"/>
            </a:endParaRPr>
          </a:p>
          <a:p>
            <a:r>
              <a:rPr lang="en-US" sz="2000">
                <a:latin typeface="Verdana" pitchFamily="34" charset="0"/>
              </a:rPr>
              <a:t>&lt; 1% argon</a:t>
            </a:r>
          </a:p>
          <a:p>
            <a:endParaRPr lang="en-US" sz="2000">
              <a:latin typeface="Verdana" pitchFamily="34" charset="0"/>
            </a:endParaRPr>
          </a:p>
          <a:p>
            <a:r>
              <a:rPr lang="en-US" sz="2000">
                <a:latin typeface="Verdana" pitchFamily="34" charset="0"/>
              </a:rPr>
              <a:t>0.4% </a:t>
            </a:r>
            <a:r>
              <a:rPr lang="en-US" sz="2000" b="1" u="sng">
                <a:latin typeface="Verdana" pitchFamily="34" charset="0"/>
              </a:rPr>
              <a:t>water vapor</a:t>
            </a:r>
          </a:p>
          <a:p>
            <a:endParaRPr lang="en-US" sz="2000">
              <a:latin typeface="Verdana" pitchFamily="34" charset="0"/>
            </a:endParaRPr>
          </a:p>
          <a:p>
            <a:r>
              <a:rPr lang="en-US" sz="2000">
                <a:latin typeface="Verdana" pitchFamily="34" charset="0"/>
              </a:rPr>
              <a:t>0.036% </a:t>
            </a:r>
            <a:r>
              <a:rPr lang="en-US" sz="2000" b="1" u="sng">
                <a:latin typeface="Verdana" pitchFamily="34" charset="0"/>
              </a:rPr>
              <a:t>carbon dioxide </a:t>
            </a:r>
          </a:p>
          <a:p>
            <a:endParaRPr lang="en-US" sz="2000" b="1" u="sng">
              <a:latin typeface="Verdana" pitchFamily="34" charset="0"/>
            </a:endParaRPr>
          </a:p>
          <a:p>
            <a:r>
              <a:rPr lang="en-US" sz="2000">
                <a:latin typeface="Verdana" pitchFamily="34" charset="0"/>
              </a:rPr>
              <a:t>traces gases:</a:t>
            </a:r>
          </a:p>
          <a:p>
            <a:r>
              <a:rPr lang="en-US" sz="2000">
                <a:latin typeface="Verdana" pitchFamily="34" charset="0"/>
              </a:rPr>
              <a:t>Ne, He, Kr, H, O</a:t>
            </a:r>
            <a:r>
              <a:rPr lang="en-US" sz="2000" baseline="-25000">
                <a:latin typeface="Verdana" pitchFamily="34" charset="0"/>
              </a:rPr>
              <a:t>3</a:t>
            </a:r>
            <a:r>
              <a:rPr lang="en-US" sz="2000" b="1" baseline="-25000">
                <a:latin typeface="Verdana" pitchFamily="34" charset="0"/>
              </a:rPr>
              <a:t> </a:t>
            </a:r>
          </a:p>
          <a:p>
            <a:r>
              <a:rPr lang="en-US" sz="2000" b="1" u="sng">
                <a:latin typeface="Verdana" pitchFamily="34" charset="0"/>
              </a:rPr>
              <a:t>Methane</a:t>
            </a:r>
            <a:r>
              <a:rPr lang="en-US" sz="2000" b="1">
                <a:latin typeface="Verdana" pitchFamily="34" charset="0"/>
              </a:rPr>
              <a:t>, </a:t>
            </a:r>
            <a:r>
              <a:rPr lang="en-US" sz="2000" b="1" u="sng">
                <a:latin typeface="Verdana" pitchFamily="34" charset="0"/>
              </a:rPr>
              <a:t>Nitrous Oxide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779463" y="2144713"/>
            <a:ext cx="9144001" cy="0"/>
          </a:xfrm>
          <a:prstGeom prst="rect">
            <a:avLst/>
          </a:prstGeom>
          <a:noFill/>
          <a:ln w="9525">
            <a:noFill/>
            <a:miter lim="800000"/>
            <a:headEnd/>
            <a:tailEnd/>
          </a:ln>
          <a:effectLst/>
        </p:spPr>
        <p:txBody>
          <a:bodyPr wrap="none" anchor="ctr">
            <a:spAutoFit/>
          </a:bodyPr>
          <a:lstStyle/>
          <a:p>
            <a:endParaRPr lang="en-US"/>
          </a:p>
        </p:txBody>
      </p:sp>
      <p:pic>
        <p:nvPicPr>
          <p:cNvPr id="31747" name="Picture 3"/>
          <p:cNvPicPr>
            <a:picLocks noChangeAspect="1" noChangeArrowheads="1"/>
          </p:cNvPicPr>
          <p:nvPr/>
        </p:nvPicPr>
        <p:blipFill>
          <a:blip r:embed="rId2" cstate="print"/>
          <a:srcRect/>
          <a:stretch>
            <a:fillRect/>
          </a:stretch>
        </p:blipFill>
        <p:spPr bwMode="auto">
          <a:xfrm>
            <a:off x="144017" y="0"/>
            <a:ext cx="2915815" cy="6858000"/>
          </a:xfrm>
          <a:prstGeom prst="rect">
            <a:avLst/>
          </a:prstGeom>
          <a:noFill/>
        </p:spPr>
      </p:pic>
      <p:sp>
        <p:nvSpPr>
          <p:cNvPr id="31748" name="Rectangle 4"/>
          <p:cNvSpPr>
            <a:spLocks noChangeArrowheads="1"/>
          </p:cNvSpPr>
          <p:nvPr/>
        </p:nvSpPr>
        <p:spPr bwMode="auto">
          <a:xfrm>
            <a:off x="3275856" y="4586352"/>
            <a:ext cx="5724128" cy="1938992"/>
          </a:xfrm>
          <a:prstGeom prst="rect">
            <a:avLst/>
          </a:prstGeom>
          <a:noFill/>
          <a:ln w="9525">
            <a:noFill/>
            <a:miter lim="800000"/>
            <a:headEnd/>
            <a:tailEnd/>
          </a:ln>
          <a:effectLst/>
        </p:spPr>
        <p:txBody>
          <a:bodyPr wrap="square" anchor="ctr">
            <a:spAutoFit/>
          </a:bodyPr>
          <a:lstStyle/>
          <a:p>
            <a:pPr algn="ctr" eaLnBrk="1" hangingPunct="1"/>
            <a:r>
              <a:rPr lang="en-US" sz="2400" dirty="0">
                <a:cs typeface="Times New Roman" pitchFamily="18" charset="0"/>
              </a:rPr>
              <a:t>2007 Greenhouse Gas Emissions by Gas (percents based on </a:t>
            </a:r>
            <a:r>
              <a:rPr lang="en-US" sz="2400" dirty="0" err="1">
                <a:cs typeface="Times New Roman" pitchFamily="18" charset="0"/>
              </a:rPr>
              <a:t>Tg</a:t>
            </a:r>
            <a:r>
              <a:rPr lang="en-US" sz="2400" dirty="0">
                <a:cs typeface="Times New Roman" pitchFamily="18" charset="0"/>
              </a:rPr>
              <a:t> CO2 Eq.)  </a:t>
            </a:r>
            <a:br>
              <a:rPr lang="en-US" sz="2400" dirty="0">
                <a:cs typeface="Times New Roman" pitchFamily="18" charset="0"/>
              </a:rPr>
            </a:br>
            <a:r>
              <a:rPr lang="en-US" sz="2400" dirty="0">
                <a:cs typeface="Times New Roman" pitchFamily="18" charset="0"/>
              </a:rPr>
              <a:t>(</a:t>
            </a:r>
            <a:r>
              <a:rPr lang="en-US" sz="2400" dirty="0" err="1">
                <a:cs typeface="Times New Roman" pitchFamily="18" charset="0"/>
              </a:rPr>
              <a:t>Tg</a:t>
            </a:r>
            <a:r>
              <a:rPr lang="en-US" sz="2400" dirty="0">
                <a:cs typeface="Times New Roman" pitchFamily="18" charset="0"/>
              </a:rPr>
              <a:t> – </a:t>
            </a:r>
            <a:r>
              <a:rPr lang="en-US" sz="2400" dirty="0" err="1">
                <a:cs typeface="Times New Roman" pitchFamily="18" charset="0"/>
              </a:rPr>
              <a:t>teragram</a:t>
            </a:r>
            <a:r>
              <a:rPr lang="en-US" sz="2400" dirty="0">
                <a:cs typeface="Times New Roman" pitchFamily="18" charset="0"/>
              </a:rPr>
              <a:t> = 10</a:t>
            </a:r>
            <a:r>
              <a:rPr lang="en-US" sz="2400" baseline="30000" dirty="0">
                <a:cs typeface="Times New Roman" pitchFamily="18" charset="0"/>
              </a:rPr>
              <a:t>12</a:t>
            </a:r>
            <a:r>
              <a:rPr lang="en-US" sz="2400" dirty="0">
                <a:cs typeface="Times New Roman" pitchFamily="18" charset="0"/>
              </a:rPr>
              <a:t> g) (</a:t>
            </a:r>
            <a:r>
              <a:rPr lang="en-US" sz="2400" dirty="0">
                <a:cs typeface="Times New Roman" pitchFamily="18" charset="0"/>
                <a:hlinkClick r:id="rId3"/>
              </a:rPr>
              <a:t>http://www.epa.gov/climatechange/emissions/downloads09/ExecutiveSummary.pdf</a:t>
            </a:r>
            <a:r>
              <a:rPr lang="en-US" sz="2400" dirty="0">
                <a:cs typeface="Times New Roman" pitchFamily="18" charset="0"/>
              </a:rPr>
              <a:t> )</a:t>
            </a:r>
          </a:p>
        </p:txBody>
      </p:sp>
      <p:pic>
        <p:nvPicPr>
          <p:cNvPr id="142338" name="Picture 2"/>
          <p:cNvPicPr>
            <a:picLocks noChangeAspect="1" noChangeArrowheads="1"/>
          </p:cNvPicPr>
          <p:nvPr/>
        </p:nvPicPr>
        <p:blipFill>
          <a:blip r:embed="rId4" cstate="print"/>
          <a:srcRect/>
          <a:stretch>
            <a:fillRect/>
          </a:stretch>
        </p:blipFill>
        <p:spPr bwMode="auto">
          <a:xfrm>
            <a:off x="3131840" y="32370"/>
            <a:ext cx="5976664" cy="4476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23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p:cNvPicPr>
            <a:picLocks noGrp="1" noChangeAspect="1" noChangeArrowheads="1"/>
          </p:cNvPicPr>
          <p:nvPr>
            <p:ph idx="1"/>
          </p:nvPr>
        </p:nvPicPr>
        <p:blipFill>
          <a:blip r:embed="rId2" cstate="print"/>
          <a:srcRect/>
          <a:stretch>
            <a:fillRect/>
          </a:stretch>
        </p:blipFill>
        <p:spPr bwMode="auto">
          <a:xfrm>
            <a:off x="346714" y="548680"/>
            <a:ext cx="8473757" cy="59766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54" name="Rectangle 22"/>
          <p:cNvSpPr>
            <a:spLocks noChangeArrowheads="1"/>
          </p:cNvSpPr>
          <p:nvPr/>
        </p:nvSpPr>
        <p:spPr bwMode="auto">
          <a:xfrm>
            <a:off x="609600" y="538146"/>
            <a:ext cx="8229600" cy="533400"/>
          </a:xfrm>
          <a:prstGeom prst="rect">
            <a:avLst/>
          </a:prstGeom>
          <a:noFill/>
          <a:ln w="9525">
            <a:noFill/>
            <a:miter lim="800000"/>
            <a:headEnd/>
            <a:tailEnd/>
          </a:ln>
        </p:spPr>
        <p:txBody>
          <a:bodyPr/>
          <a:lstStyle/>
          <a:p>
            <a:pPr algn="ctr" eaLnBrk="0" hangingPunct="0"/>
            <a:r>
              <a:rPr lang="en-US" b="1" dirty="0">
                <a:solidFill>
                  <a:schemeClr val="accent2"/>
                </a:solidFill>
                <a:latin typeface="Verdana" pitchFamily="34" charset="0"/>
              </a:rPr>
              <a:t>Absorption Spectra of Atmospheric Gases</a:t>
            </a:r>
            <a:endParaRPr lang="en-US" dirty="0">
              <a:solidFill>
                <a:schemeClr val="accent2"/>
              </a:solidFill>
            </a:endParaRPr>
          </a:p>
        </p:txBody>
      </p:sp>
      <p:sp>
        <p:nvSpPr>
          <p:cNvPr id="197653" name="Rectangle 21"/>
          <p:cNvSpPr>
            <a:spLocks noChangeArrowheads="1"/>
          </p:cNvSpPr>
          <p:nvPr/>
        </p:nvSpPr>
        <p:spPr bwMode="auto">
          <a:xfrm>
            <a:off x="114300" y="6432550"/>
            <a:ext cx="1363663" cy="336550"/>
          </a:xfrm>
          <a:prstGeom prst="rect">
            <a:avLst/>
          </a:prstGeom>
          <a:noFill/>
          <a:ln w="9525">
            <a:noFill/>
            <a:miter lim="800000"/>
            <a:headEnd/>
            <a:tailEnd/>
          </a:ln>
          <a:effectLst/>
        </p:spPr>
        <p:txBody>
          <a:bodyPr wrap="none">
            <a:spAutoFit/>
          </a:bodyPr>
          <a:lstStyle/>
          <a:p>
            <a:pPr eaLnBrk="0" hangingPunct="0"/>
            <a:r>
              <a:rPr lang="en-US" sz="1600" b="1">
                <a:cs typeface="Times New Roman" pitchFamily="18" charset="0"/>
              </a:rPr>
              <a:t>Anthes, p. 55 </a:t>
            </a:r>
            <a:endParaRPr lang="en-US"/>
          </a:p>
        </p:txBody>
      </p:sp>
      <p:graphicFrame>
        <p:nvGraphicFramePr>
          <p:cNvPr id="197652" name="Object 20"/>
          <p:cNvGraphicFramePr>
            <a:graphicFrameLocks noChangeAspect="1"/>
          </p:cNvGraphicFramePr>
          <p:nvPr/>
        </p:nvGraphicFramePr>
        <p:xfrm>
          <a:off x="533400" y="914400"/>
          <a:ext cx="7078663" cy="5421313"/>
        </p:xfrm>
        <a:graphic>
          <a:graphicData uri="http://schemas.openxmlformats.org/presentationml/2006/ole">
            <p:oleObj spid="_x0000_s140290" name="Photo Editor Photo" r:id="rId3" imgW="7078063" imgH="5420482" progId="">
              <p:embed/>
            </p:oleObj>
          </a:graphicData>
        </a:graphic>
      </p:graphicFrame>
      <p:sp>
        <p:nvSpPr>
          <p:cNvPr id="197651" name="Text Box 19"/>
          <p:cNvSpPr txBox="1">
            <a:spLocks noChangeArrowheads="1"/>
          </p:cNvSpPr>
          <p:nvPr/>
        </p:nvSpPr>
        <p:spPr bwMode="auto">
          <a:xfrm>
            <a:off x="7980363" y="1435100"/>
            <a:ext cx="800100" cy="519113"/>
          </a:xfrm>
          <a:prstGeom prst="rect">
            <a:avLst/>
          </a:prstGeom>
          <a:noFill/>
          <a:ln w="9525">
            <a:noFill/>
            <a:miter lim="800000"/>
            <a:headEnd/>
            <a:tailEnd/>
          </a:ln>
          <a:effectLst/>
        </p:spPr>
        <p:txBody>
          <a:bodyPr wrap="none">
            <a:spAutoFit/>
          </a:bodyPr>
          <a:lstStyle/>
          <a:p>
            <a:pPr eaLnBrk="0" hangingPunct="0"/>
            <a:r>
              <a:rPr lang="en-US" sz="2800" b="1">
                <a:solidFill>
                  <a:schemeClr val="accent2"/>
                </a:solidFill>
                <a:cs typeface="Times New Roman" pitchFamily="18" charset="0"/>
              </a:rPr>
              <a:t>CH</a:t>
            </a:r>
            <a:r>
              <a:rPr lang="en-US" sz="2000" b="1" baseline="-25000">
                <a:solidFill>
                  <a:schemeClr val="accent2"/>
                </a:solidFill>
                <a:cs typeface="Times New Roman" pitchFamily="18" charset="0"/>
              </a:rPr>
              <a:t>4</a:t>
            </a:r>
            <a:endParaRPr lang="en-US" b="1">
              <a:solidFill>
                <a:schemeClr val="accent2"/>
              </a:solidFill>
            </a:endParaRPr>
          </a:p>
        </p:txBody>
      </p:sp>
      <p:sp>
        <p:nvSpPr>
          <p:cNvPr id="197650" name="Text Box 18"/>
          <p:cNvSpPr txBox="1">
            <a:spLocks noChangeArrowheads="1"/>
          </p:cNvSpPr>
          <p:nvPr/>
        </p:nvSpPr>
        <p:spPr bwMode="auto">
          <a:xfrm>
            <a:off x="7980363" y="3560763"/>
            <a:ext cx="838200" cy="519112"/>
          </a:xfrm>
          <a:prstGeom prst="rect">
            <a:avLst/>
          </a:prstGeom>
          <a:noFill/>
          <a:ln w="9525">
            <a:noFill/>
            <a:miter lim="800000"/>
            <a:headEnd/>
            <a:tailEnd/>
          </a:ln>
          <a:effectLst/>
        </p:spPr>
        <p:txBody>
          <a:bodyPr wrap="none">
            <a:spAutoFit/>
          </a:bodyPr>
          <a:lstStyle/>
          <a:p>
            <a:pPr eaLnBrk="0" hangingPunct="0"/>
            <a:r>
              <a:rPr lang="en-US" sz="2800" b="1">
                <a:solidFill>
                  <a:schemeClr val="accent2"/>
                </a:solidFill>
                <a:cs typeface="Times New Roman" pitchFamily="18" charset="0"/>
              </a:rPr>
              <a:t>CO</a:t>
            </a:r>
            <a:r>
              <a:rPr lang="en-US" sz="2800" b="1" baseline="-25000">
                <a:solidFill>
                  <a:schemeClr val="accent2"/>
                </a:solidFill>
                <a:cs typeface="Times New Roman" pitchFamily="18" charset="0"/>
              </a:rPr>
              <a:t>2</a:t>
            </a:r>
            <a:endParaRPr lang="en-US" sz="2800" b="1">
              <a:solidFill>
                <a:schemeClr val="accent2"/>
              </a:solidFill>
            </a:endParaRPr>
          </a:p>
        </p:txBody>
      </p:sp>
      <p:sp>
        <p:nvSpPr>
          <p:cNvPr id="197649" name="Text Box 17"/>
          <p:cNvSpPr txBox="1">
            <a:spLocks noChangeArrowheads="1"/>
          </p:cNvSpPr>
          <p:nvPr/>
        </p:nvSpPr>
        <p:spPr bwMode="auto">
          <a:xfrm>
            <a:off x="7980363" y="2143125"/>
            <a:ext cx="838200" cy="519113"/>
          </a:xfrm>
          <a:prstGeom prst="rect">
            <a:avLst/>
          </a:prstGeom>
          <a:noFill/>
          <a:ln w="9525">
            <a:noFill/>
            <a:miter lim="800000"/>
            <a:headEnd/>
            <a:tailEnd/>
          </a:ln>
          <a:effectLst/>
        </p:spPr>
        <p:txBody>
          <a:bodyPr wrap="none">
            <a:spAutoFit/>
          </a:bodyPr>
          <a:lstStyle/>
          <a:p>
            <a:pPr eaLnBrk="0" hangingPunct="0"/>
            <a:r>
              <a:rPr lang="en-US" sz="2800" b="1">
                <a:solidFill>
                  <a:schemeClr val="accent2"/>
                </a:solidFill>
                <a:cs typeface="Times New Roman" pitchFamily="18" charset="0"/>
              </a:rPr>
              <a:t>N</a:t>
            </a:r>
            <a:r>
              <a:rPr lang="en-US" sz="2800" b="1" baseline="-25000">
                <a:solidFill>
                  <a:schemeClr val="accent2"/>
                </a:solidFill>
                <a:cs typeface="Times New Roman" pitchFamily="18" charset="0"/>
              </a:rPr>
              <a:t>2</a:t>
            </a:r>
            <a:r>
              <a:rPr lang="en-US" sz="2800" b="1">
                <a:solidFill>
                  <a:schemeClr val="accent2"/>
                </a:solidFill>
                <a:cs typeface="Times New Roman" pitchFamily="18" charset="0"/>
              </a:rPr>
              <a:t>O</a:t>
            </a:r>
            <a:endParaRPr lang="en-US" sz="2800" b="1">
              <a:solidFill>
                <a:schemeClr val="accent2"/>
              </a:solidFill>
            </a:endParaRPr>
          </a:p>
        </p:txBody>
      </p:sp>
      <p:sp>
        <p:nvSpPr>
          <p:cNvPr id="197648" name="Text Box 16"/>
          <p:cNvSpPr txBox="1">
            <a:spLocks noChangeArrowheads="1"/>
          </p:cNvSpPr>
          <p:nvPr/>
        </p:nvSpPr>
        <p:spPr bwMode="auto">
          <a:xfrm>
            <a:off x="7974013" y="4268788"/>
            <a:ext cx="857250" cy="519112"/>
          </a:xfrm>
          <a:prstGeom prst="rect">
            <a:avLst/>
          </a:prstGeom>
          <a:noFill/>
          <a:ln w="9525">
            <a:noFill/>
            <a:miter lim="800000"/>
            <a:headEnd/>
            <a:tailEnd/>
          </a:ln>
          <a:effectLst/>
        </p:spPr>
        <p:txBody>
          <a:bodyPr wrap="none">
            <a:spAutoFit/>
          </a:bodyPr>
          <a:lstStyle/>
          <a:p>
            <a:pPr eaLnBrk="0" hangingPunct="0"/>
            <a:r>
              <a:rPr lang="en-US" sz="2800" b="1">
                <a:solidFill>
                  <a:schemeClr val="accent2"/>
                </a:solidFill>
                <a:cs typeface="Times New Roman" pitchFamily="18" charset="0"/>
              </a:rPr>
              <a:t>H</a:t>
            </a:r>
            <a:r>
              <a:rPr lang="en-US" sz="2800" b="1" baseline="-25000">
                <a:solidFill>
                  <a:schemeClr val="accent2"/>
                </a:solidFill>
                <a:cs typeface="Times New Roman" pitchFamily="18" charset="0"/>
              </a:rPr>
              <a:t>2</a:t>
            </a:r>
            <a:r>
              <a:rPr lang="en-US" sz="2800" b="1">
                <a:solidFill>
                  <a:schemeClr val="accent2"/>
                </a:solidFill>
                <a:cs typeface="Times New Roman" pitchFamily="18" charset="0"/>
              </a:rPr>
              <a:t>O</a:t>
            </a:r>
            <a:endParaRPr lang="en-US" sz="2800" b="1">
              <a:solidFill>
                <a:schemeClr val="accent2"/>
              </a:solidFill>
            </a:endParaRPr>
          </a:p>
        </p:txBody>
      </p:sp>
      <p:sp>
        <p:nvSpPr>
          <p:cNvPr id="197647" name="Text Box 15"/>
          <p:cNvSpPr txBox="1">
            <a:spLocks noChangeArrowheads="1"/>
          </p:cNvSpPr>
          <p:nvPr/>
        </p:nvSpPr>
        <p:spPr bwMode="auto">
          <a:xfrm>
            <a:off x="7753350" y="2851150"/>
            <a:ext cx="1484313" cy="519113"/>
          </a:xfrm>
          <a:prstGeom prst="rect">
            <a:avLst/>
          </a:prstGeom>
          <a:noFill/>
          <a:ln w="9525">
            <a:noFill/>
            <a:miter lim="800000"/>
            <a:headEnd/>
            <a:tailEnd/>
          </a:ln>
          <a:effectLst/>
        </p:spPr>
        <p:txBody>
          <a:bodyPr wrap="none">
            <a:spAutoFit/>
          </a:bodyPr>
          <a:lstStyle/>
          <a:p>
            <a:pPr eaLnBrk="0" hangingPunct="0"/>
            <a:r>
              <a:rPr lang="en-US" sz="2800" b="1" dirty="0">
                <a:solidFill>
                  <a:schemeClr val="accent2"/>
                </a:solidFill>
                <a:cs typeface="Times New Roman" pitchFamily="18" charset="0"/>
              </a:rPr>
              <a:t>O</a:t>
            </a:r>
            <a:r>
              <a:rPr lang="en-US" sz="2800" b="1" baseline="-25000" dirty="0">
                <a:solidFill>
                  <a:schemeClr val="accent2"/>
                </a:solidFill>
                <a:cs typeface="Times New Roman" pitchFamily="18" charset="0"/>
              </a:rPr>
              <a:t>2 </a:t>
            </a:r>
            <a:r>
              <a:rPr lang="en-US" sz="2800" b="1" dirty="0">
                <a:solidFill>
                  <a:schemeClr val="accent2"/>
                </a:solidFill>
                <a:cs typeface="Times New Roman" pitchFamily="18" charset="0"/>
              </a:rPr>
              <a:t>&amp; O</a:t>
            </a:r>
            <a:r>
              <a:rPr lang="en-US" sz="2800" b="1" baseline="-25000" dirty="0">
                <a:solidFill>
                  <a:schemeClr val="accent2"/>
                </a:solidFill>
                <a:cs typeface="Times New Roman" pitchFamily="18" charset="0"/>
              </a:rPr>
              <a:t>3 </a:t>
            </a:r>
            <a:endParaRPr lang="en-US" sz="2800" b="1" dirty="0">
              <a:solidFill>
                <a:schemeClr val="accent2"/>
              </a:solidFill>
            </a:endParaRPr>
          </a:p>
        </p:txBody>
      </p:sp>
      <p:sp>
        <p:nvSpPr>
          <p:cNvPr id="197646" name="Text Box 14"/>
          <p:cNvSpPr txBox="1">
            <a:spLocks noChangeArrowheads="1"/>
          </p:cNvSpPr>
          <p:nvPr/>
        </p:nvSpPr>
        <p:spPr bwMode="auto">
          <a:xfrm>
            <a:off x="7577138" y="5078413"/>
            <a:ext cx="1452562" cy="396875"/>
          </a:xfrm>
          <a:prstGeom prst="rect">
            <a:avLst/>
          </a:prstGeom>
          <a:noFill/>
          <a:ln w="9525">
            <a:noFill/>
            <a:miter lim="800000"/>
            <a:headEnd/>
            <a:tailEnd/>
          </a:ln>
          <a:effectLst/>
        </p:spPr>
        <p:txBody>
          <a:bodyPr wrap="none">
            <a:spAutoFit/>
          </a:bodyPr>
          <a:lstStyle/>
          <a:p>
            <a:pPr eaLnBrk="0" hangingPunct="0"/>
            <a:r>
              <a:rPr lang="en-US" sz="2000" b="1">
                <a:solidFill>
                  <a:schemeClr val="accent2"/>
                </a:solidFill>
                <a:cs typeface="Times New Roman" pitchFamily="18" charset="0"/>
              </a:rPr>
              <a:t>atmosphere</a:t>
            </a:r>
            <a:endParaRPr lang="en-US" b="1">
              <a:solidFill>
                <a:schemeClr val="accent2"/>
              </a:solidFill>
            </a:endParaRPr>
          </a:p>
        </p:txBody>
      </p:sp>
      <p:sp>
        <p:nvSpPr>
          <p:cNvPr id="197644" name="Line 12"/>
          <p:cNvSpPr>
            <a:spLocks noChangeShapeType="1"/>
          </p:cNvSpPr>
          <p:nvPr/>
        </p:nvSpPr>
        <p:spPr bwMode="auto">
          <a:xfrm flipV="1">
            <a:off x="884238" y="2778125"/>
            <a:ext cx="0" cy="742950"/>
          </a:xfrm>
          <a:prstGeom prst="line">
            <a:avLst/>
          </a:prstGeom>
          <a:noFill/>
          <a:ln w="9525">
            <a:solidFill>
              <a:srgbClr val="0066FF"/>
            </a:solidFill>
            <a:round/>
            <a:headEnd/>
            <a:tailEnd type="triangle" w="med" len="med"/>
          </a:ln>
          <a:effectLst/>
        </p:spPr>
        <p:txBody>
          <a:bodyPr wrap="none" anchor="ctr"/>
          <a:lstStyle/>
          <a:p>
            <a:endParaRPr lang="en-US"/>
          </a:p>
        </p:txBody>
      </p:sp>
      <p:sp>
        <p:nvSpPr>
          <p:cNvPr id="197643" name="Text Box 11"/>
          <p:cNvSpPr txBox="1">
            <a:spLocks noChangeArrowheads="1"/>
          </p:cNvSpPr>
          <p:nvPr/>
        </p:nvSpPr>
        <p:spPr bwMode="auto">
          <a:xfrm>
            <a:off x="1071563" y="5935663"/>
            <a:ext cx="3660775" cy="396875"/>
          </a:xfrm>
          <a:prstGeom prst="rect">
            <a:avLst/>
          </a:prstGeom>
          <a:solidFill>
            <a:schemeClr val="bg1"/>
          </a:solidFill>
          <a:ln w="9525">
            <a:noFill/>
            <a:miter lim="800000"/>
            <a:headEnd/>
            <a:tailEnd/>
          </a:ln>
          <a:effectLst/>
        </p:spPr>
        <p:txBody>
          <a:bodyPr wrap="none">
            <a:spAutoFit/>
          </a:bodyPr>
          <a:lstStyle/>
          <a:p>
            <a:pPr eaLnBrk="0" hangingPunct="0"/>
            <a:r>
              <a:rPr lang="en-US" sz="2000" b="1">
                <a:cs typeface="Times New Roman" pitchFamily="18" charset="0"/>
              </a:rPr>
              <a:t>WAVELENGTH (micrometers)</a:t>
            </a:r>
            <a:endParaRPr lang="en-US"/>
          </a:p>
        </p:txBody>
      </p:sp>
      <p:sp>
        <p:nvSpPr>
          <p:cNvPr id="197642" name="Line 10"/>
          <p:cNvSpPr>
            <a:spLocks noChangeShapeType="1"/>
          </p:cNvSpPr>
          <p:nvPr/>
        </p:nvSpPr>
        <p:spPr bwMode="auto">
          <a:xfrm rot="5400000" flipV="1">
            <a:off x="5037138" y="5807075"/>
            <a:ext cx="0" cy="742950"/>
          </a:xfrm>
          <a:prstGeom prst="line">
            <a:avLst/>
          </a:prstGeom>
          <a:noFill/>
          <a:ln w="9525">
            <a:solidFill>
              <a:srgbClr val="0066FF"/>
            </a:solidFill>
            <a:round/>
            <a:headEnd/>
            <a:tailEnd type="triangle" w="med" len="med"/>
          </a:ln>
          <a:effectLst/>
        </p:spPr>
        <p:txBody>
          <a:bodyPr wrap="none" anchor="ctr"/>
          <a:lstStyle/>
          <a:p>
            <a:endParaRPr lang="en-US"/>
          </a:p>
        </p:txBody>
      </p:sp>
      <p:sp>
        <p:nvSpPr>
          <p:cNvPr id="197638" name="Text Box 6"/>
          <p:cNvSpPr txBox="1">
            <a:spLocks noChangeArrowheads="1"/>
          </p:cNvSpPr>
          <p:nvPr/>
        </p:nvSpPr>
        <p:spPr bwMode="auto">
          <a:xfrm>
            <a:off x="4308475" y="969963"/>
            <a:ext cx="1071563" cy="366712"/>
          </a:xfrm>
          <a:prstGeom prst="rect">
            <a:avLst/>
          </a:prstGeom>
          <a:solidFill>
            <a:schemeClr val="bg1"/>
          </a:solidFill>
          <a:ln w="9525">
            <a:noFill/>
            <a:miter lim="800000"/>
            <a:headEnd/>
            <a:tailEnd/>
          </a:ln>
          <a:effectLst/>
        </p:spPr>
        <p:txBody>
          <a:bodyPr>
            <a:spAutoFit/>
          </a:bodyPr>
          <a:lstStyle/>
          <a:p>
            <a:pPr eaLnBrk="0" hangingPunct="0"/>
            <a:r>
              <a:rPr lang="en-US" sz="1800" b="1">
                <a:cs typeface="Times New Roman" pitchFamily="18" charset="0"/>
              </a:rPr>
              <a:t>Infrared</a:t>
            </a:r>
            <a:endParaRPr lang="en-US"/>
          </a:p>
        </p:txBody>
      </p:sp>
      <p:sp>
        <p:nvSpPr>
          <p:cNvPr id="197637" name="Rectangle 5"/>
          <p:cNvSpPr>
            <a:spLocks noChangeArrowheads="1"/>
          </p:cNvSpPr>
          <p:nvPr/>
        </p:nvSpPr>
        <p:spPr bwMode="auto">
          <a:xfrm>
            <a:off x="2808288" y="950913"/>
            <a:ext cx="528637" cy="173037"/>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197636" name="Text Box 4"/>
          <p:cNvSpPr txBox="1">
            <a:spLocks noChangeArrowheads="1"/>
          </p:cNvSpPr>
          <p:nvPr/>
        </p:nvSpPr>
        <p:spPr bwMode="auto">
          <a:xfrm>
            <a:off x="2633663" y="809625"/>
            <a:ext cx="1071562" cy="366713"/>
          </a:xfrm>
          <a:prstGeom prst="rect">
            <a:avLst/>
          </a:prstGeom>
          <a:noFill/>
          <a:ln w="9525">
            <a:noFill/>
            <a:miter lim="800000"/>
            <a:headEnd/>
            <a:tailEnd/>
          </a:ln>
          <a:effectLst/>
        </p:spPr>
        <p:txBody>
          <a:bodyPr>
            <a:spAutoFit/>
          </a:bodyPr>
          <a:lstStyle/>
          <a:p>
            <a:pPr eaLnBrk="0" hangingPunct="0"/>
            <a:r>
              <a:rPr lang="en-US" sz="1800" b="1">
                <a:cs typeface="Times New Roman" pitchFamily="18" charset="0"/>
              </a:rPr>
              <a:t>Visible</a:t>
            </a:r>
            <a:endParaRPr lang="en-US"/>
          </a:p>
        </p:txBody>
      </p:sp>
      <p:sp>
        <p:nvSpPr>
          <p:cNvPr id="197635" name="Rectangle 3"/>
          <p:cNvSpPr>
            <a:spLocks noChangeArrowheads="1"/>
          </p:cNvSpPr>
          <p:nvPr/>
        </p:nvSpPr>
        <p:spPr bwMode="auto">
          <a:xfrm>
            <a:off x="1912938" y="1074738"/>
            <a:ext cx="298450" cy="173037"/>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197634" name="Text Box 2"/>
          <p:cNvSpPr txBox="1">
            <a:spLocks noChangeArrowheads="1"/>
          </p:cNvSpPr>
          <p:nvPr/>
        </p:nvSpPr>
        <p:spPr bwMode="auto">
          <a:xfrm>
            <a:off x="1804988" y="971550"/>
            <a:ext cx="552450" cy="366713"/>
          </a:xfrm>
          <a:prstGeom prst="rect">
            <a:avLst/>
          </a:prstGeom>
          <a:solidFill>
            <a:schemeClr val="bg1"/>
          </a:solidFill>
          <a:ln w="9525">
            <a:noFill/>
            <a:miter lim="800000"/>
            <a:headEnd/>
            <a:tailEnd/>
          </a:ln>
          <a:effectLst/>
        </p:spPr>
        <p:txBody>
          <a:bodyPr>
            <a:spAutoFit/>
          </a:bodyPr>
          <a:lstStyle/>
          <a:p>
            <a:pPr eaLnBrk="0" hangingPunct="0"/>
            <a:r>
              <a:rPr lang="en-US" sz="1800" b="1">
                <a:cs typeface="Times New Roman" pitchFamily="18" charset="0"/>
              </a:rPr>
              <a:t>UV</a:t>
            </a:r>
            <a:endParaRPr lang="en-US"/>
          </a:p>
        </p:txBody>
      </p:sp>
      <p:sp>
        <p:nvSpPr>
          <p:cNvPr id="19" name="Rectangle 22"/>
          <p:cNvSpPr>
            <a:spLocks noChangeArrowheads="1"/>
          </p:cNvSpPr>
          <p:nvPr/>
        </p:nvSpPr>
        <p:spPr bwMode="auto">
          <a:xfrm>
            <a:off x="609600" y="142852"/>
            <a:ext cx="8229600" cy="533400"/>
          </a:xfrm>
          <a:prstGeom prst="rect">
            <a:avLst/>
          </a:prstGeom>
          <a:noFill/>
          <a:ln w="9525">
            <a:noFill/>
            <a:miter lim="800000"/>
            <a:headEnd/>
            <a:tailEnd/>
          </a:ln>
        </p:spPr>
        <p:txBody>
          <a:bodyPr/>
          <a:lstStyle/>
          <a:p>
            <a:pPr algn="ctr" eaLnBrk="0" hangingPunct="0"/>
            <a:r>
              <a:rPr lang="en-US" b="1" dirty="0" smtClean="0">
                <a:solidFill>
                  <a:srgbClr val="FF0000"/>
                </a:solidFill>
                <a:latin typeface="Verdana" pitchFamily="34" charset="0"/>
              </a:rPr>
              <a:t>Problem with green house gases:</a:t>
            </a:r>
            <a:endParaRPr 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7654"/>
                                        </p:tgtEl>
                                        <p:attrNameLst>
                                          <p:attrName>style.visibility</p:attrName>
                                        </p:attrNameLst>
                                      </p:cBhvr>
                                      <p:to>
                                        <p:strVal val="visible"/>
                                      </p:to>
                                    </p:set>
                                    <p:animEffect transition="in" filter="blinds(horizontal)">
                                      <p:cBhvr>
                                        <p:cTn id="7" dur="500"/>
                                        <p:tgtEl>
                                          <p:spTgt spid="19765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7653"/>
                                        </p:tgtEl>
                                        <p:attrNameLst>
                                          <p:attrName>style.visibility</p:attrName>
                                        </p:attrNameLst>
                                      </p:cBhvr>
                                      <p:to>
                                        <p:strVal val="visible"/>
                                      </p:to>
                                    </p:set>
                                    <p:animEffect transition="in" filter="blinds(horizontal)">
                                      <p:cBhvr>
                                        <p:cTn id="12" dur="500"/>
                                        <p:tgtEl>
                                          <p:spTgt spid="197653"/>
                                        </p:tgtEl>
                                      </p:cBhvr>
                                    </p:animEffect>
                                  </p:childTnLst>
                                </p:cTn>
                              </p:par>
                              <p:par>
                                <p:cTn id="13" presetID="3" presetClass="entr" presetSubtype="10" fill="hold" nodeType="withEffect">
                                  <p:stCondLst>
                                    <p:cond delay="0"/>
                                  </p:stCondLst>
                                  <p:childTnLst>
                                    <p:set>
                                      <p:cBhvr>
                                        <p:cTn id="14" dur="1" fill="hold">
                                          <p:stCondLst>
                                            <p:cond delay="0"/>
                                          </p:stCondLst>
                                        </p:cTn>
                                        <p:tgtEl>
                                          <p:spTgt spid="197652"/>
                                        </p:tgtEl>
                                        <p:attrNameLst>
                                          <p:attrName>style.visibility</p:attrName>
                                        </p:attrNameLst>
                                      </p:cBhvr>
                                      <p:to>
                                        <p:strVal val="visible"/>
                                      </p:to>
                                    </p:set>
                                    <p:animEffect transition="in" filter="blinds(horizontal)">
                                      <p:cBhvr>
                                        <p:cTn id="15" dur="500"/>
                                        <p:tgtEl>
                                          <p:spTgt spid="19765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97651"/>
                                        </p:tgtEl>
                                        <p:attrNameLst>
                                          <p:attrName>style.visibility</p:attrName>
                                        </p:attrNameLst>
                                      </p:cBhvr>
                                      <p:to>
                                        <p:strVal val="visible"/>
                                      </p:to>
                                    </p:set>
                                    <p:animEffect transition="in" filter="blinds(horizontal)">
                                      <p:cBhvr>
                                        <p:cTn id="18" dur="500"/>
                                        <p:tgtEl>
                                          <p:spTgt spid="19765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97650"/>
                                        </p:tgtEl>
                                        <p:attrNameLst>
                                          <p:attrName>style.visibility</p:attrName>
                                        </p:attrNameLst>
                                      </p:cBhvr>
                                      <p:to>
                                        <p:strVal val="visible"/>
                                      </p:to>
                                    </p:set>
                                    <p:animEffect transition="in" filter="blinds(horizontal)">
                                      <p:cBhvr>
                                        <p:cTn id="21" dur="500"/>
                                        <p:tgtEl>
                                          <p:spTgt spid="197650"/>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97649"/>
                                        </p:tgtEl>
                                        <p:attrNameLst>
                                          <p:attrName>style.visibility</p:attrName>
                                        </p:attrNameLst>
                                      </p:cBhvr>
                                      <p:to>
                                        <p:strVal val="visible"/>
                                      </p:to>
                                    </p:set>
                                    <p:animEffect transition="in" filter="blinds(horizontal)">
                                      <p:cBhvr>
                                        <p:cTn id="24" dur="500"/>
                                        <p:tgtEl>
                                          <p:spTgt spid="19764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97648"/>
                                        </p:tgtEl>
                                        <p:attrNameLst>
                                          <p:attrName>style.visibility</p:attrName>
                                        </p:attrNameLst>
                                      </p:cBhvr>
                                      <p:to>
                                        <p:strVal val="visible"/>
                                      </p:to>
                                    </p:set>
                                    <p:animEffect transition="in" filter="blinds(horizontal)">
                                      <p:cBhvr>
                                        <p:cTn id="27" dur="500"/>
                                        <p:tgtEl>
                                          <p:spTgt spid="197648"/>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97647"/>
                                        </p:tgtEl>
                                        <p:attrNameLst>
                                          <p:attrName>style.visibility</p:attrName>
                                        </p:attrNameLst>
                                      </p:cBhvr>
                                      <p:to>
                                        <p:strVal val="visible"/>
                                      </p:to>
                                    </p:set>
                                    <p:animEffect transition="in" filter="blinds(horizontal)">
                                      <p:cBhvr>
                                        <p:cTn id="30" dur="500"/>
                                        <p:tgtEl>
                                          <p:spTgt spid="197647"/>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97646"/>
                                        </p:tgtEl>
                                        <p:attrNameLst>
                                          <p:attrName>style.visibility</p:attrName>
                                        </p:attrNameLst>
                                      </p:cBhvr>
                                      <p:to>
                                        <p:strVal val="visible"/>
                                      </p:to>
                                    </p:set>
                                    <p:animEffect transition="in" filter="blinds(horizontal)">
                                      <p:cBhvr>
                                        <p:cTn id="33" dur="500"/>
                                        <p:tgtEl>
                                          <p:spTgt spid="197646"/>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97644"/>
                                        </p:tgtEl>
                                        <p:attrNameLst>
                                          <p:attrName>style.visibility</p:attrName>
                                        </p:attrNameLst>
                                      </p:cBhvr>
                                      <p:to>
                                        <p:strVal val="visible"/>
                                      </p:to>
                                    </p:set>
                                    <p:animEffect transition="in" filter="blinds(horizontal)">
                                      <p:cBhvr>
                                        <p:cTn id="36" dur="500"/>
                                        <p:tgtEl>
                                          <p:spTgt spid="197644"/>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97643"/>
                                        </p:tgtEl>
                                        <p:attrNameLst>
                                          <p:attrName>style.visibility</p:attrName>
                                        </p:attrNameLst>
                                      </p:cBhvr>
                                      <p:to>
                                        <p:strVal val="visible"/>
                                      </p:to>
                                    </p:set>
                                    <p:animEffect transition="in" filter="blinds(horizontal)">
                                      <p:cBhvr>
                                        <p:cTn id="39" dur="500"/>
                                        <p:tgtEl>
                                          <p:spTgt spid="197643"/>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97642"/>
                                        </p:tgtEl>
                                        <p:attrNameLst>
                                          <p:attrName>style.visibility</p:attrName>
                                        </p:attrNameLst>
                                      </p:cBhvr>
                                      <p:to>
                                        <p:strVal val="visible"/>
                                      </p:to>
                                    </p:set>
                                    <p:animEffect transition="in" filter="blinds(horizontal)">
                                      <p:cBhvr>
                                        <p:cTn id="42" dur="500"/>
                                        <p:tgtEl>
                                          <p:spTgt spid="197642"/>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97638"/>
                                        </p:tgtEl>
                                        <p:attrNameLst>
                                          <p:attrName>style.visibility</p:attrName>
                                        </p:attrNameLst>
                                      </p:cBhvr>
                                      <p:to>
                                        <p:strVal val="visible"/>
                                      </p:to>
                                    </p:set>
                                    <p:animEffect transition="in" filter="blinds(horizontal)">
                                      <p:cBhvr>
                                        <p:cTn id="45" dur="500"/>
                                        <p:tgtEl>
                                          <p:spTgt spid="197638"/>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97637"/>
                                        </p:tgtEl>
                                        <p:attrNameLst>
                                          <p:attrName>style.visibility</p:attrName>
                                        </p:attrNameLst>
                                      </p:cBhvr>
                                      <p:to>
                                        <p:strVal val="visible"/>
                                      </p:to>
                                    </p:set>
                                    <p:animEffect transition="in" filter="blinds(horizontal)">
                                      <p:cBhvr>
                                        <p:cTn id="48" dur="500"/>
                                        <p:tgtEl>
                                          <p:spTgt spid="197637"/>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97636"/>
                                        </p:tgtEl>
                                        <p:attrNameLst>
                                          <p:attrName>style.visibility</p:attrName>
                                        </p:attrNameLst>
                                      </p:cBhvr>
                                      <p:to>
                                        <p:strVal val="visible"/>
                                      </p:to>
                                    </p:set>
                                    <p:animEffect transition="in" filter="blinds(horizontal)">
                                      <p:cBhvr>
                                        <p:cTn id="51" dur="500"/>
                                        <p:tgtEl>
                                          <p:spTgt spid="197636"/>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197635"/>
                                        </p:tgtEl>
                                        <p:attrNameLst>
                                          <p:attrName>style.visibility</p:attrName>
                                        </p:attrNameLst>
                                      </p:cBhvr>
                                      <p:to>
                                        <p:strVal val="visible"/>
                                      </p:to>
                                    </p:set>
                                    <p:animEffect transition="in" filter="blinds(horizontal)">
                                      <p:cBhvr>
                                        <p:cTn id="54" dur="500"/>
                                        <p:tgtEl>
                                          <p:spTgt spid="197635"/>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197634"/>
                                        </p:tgtEl>
                                        <p:attrNameLst>
                                          <p:attrName>style.visibility</p:attrName>
                                        </p:attrNameLst>
                                      </p:cBhvr>
                                      <p:to>
                                        <p:strVal val="visible"/>
                                      </p:to>
                                    </p:set>
                                    <p:animEffect transition="in" filter="blinds(horizontal)">
                                      <p:cBhvr>
                                        <p:cTn id="57" dur="500"/>
                                        <p:tgtEl>
                                          <p:spTgt spid="197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54" grpId="0"/>
      <p:bldP spid="197653" grpId="0"/>
      <p:bldP spid="197651" grpId="0"/>
      <p:bldP spid="197650" grpId="0"/>
      <p:bldP spid="197649" grpId="0"/>
      <p:bldP spid="197648" grpId="0"/>
      <p:bldP spid="197647" grpId="0"/>
      <p:bldP spid="197646" grpId="0"/>
      <p:bldP spid="197644" grpId="0" animBg="1"/>
      <p:bldP spid="197643" grpId="0" animBg="1"/>
      <p:bldP spid="197642" grpId="0" animBg="1"/>
      <p:bldP spid="197638" grpId="0" animBg="1"/>
      <p:bldP spid="197637" grpId="0" animBg="1"/>
      <p:bldP spid="197636" grpId="0"/>
      <p:bldP spid="197635" grpId="0" animBg="1"/>
      <p:bldP spid="1976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40" name="Rectangle 4"/>
          <p:cNvSpPr>
            <a:spLocks noChangeArrowheads="1"/>
          </p:cNvSpPr>
          <p:nvPr/>
        </p:nvSpPr>
        <p:spPr bwMode="auto">
          <a:xfrm>
            <a:off x="457200" y="152400"/>
            <a:ext cx="8229600" cy="609600"/>
          </a:xfrm>
          <a:prstGeom prst="rect">
            <a:avLst/>
          </a:prstGeom>
          <a:noFill/>
          <a:ln w="9525">
            <a:noFill/>
            <a:miter lim="800000"/>
            <a:headEnd/>
            <a:tailEnd/>
          </a:ln>
        </p:spPr>
        <p:txBody>
          <a:bodyPr/>
          <a:lstStyle/>
          <a:p>
            <a:pPr algn="ctr" eaLnBrk="0" hangingPunct="0"/>
            <a:r>
              <a:rPr lang="en-US" sz="3200" b="1">
                <a:solidFill>
                  <a:schemeClr val="accent2"/>
                </a:solidFill>
                <a:latin typeface="Verdana" pitchFamily="34" charset="0"/>
              </a:rPr>
              <a:t>Selected Greenhouse Gases</a:t>
            </a:r>
            <a:endParaRPr lang="en-US" sz="4400">
              <a:solidFill>
                <a:schemeClr val="accent2"/>
              </a:solidFill>
            </a:endParaRPr>
          </a:p>
        </p:txBody>
      </p:sp>
      <p:sp>
        <p:nvSpPr>
          <p:cNvPr id="193538" name="Rectangle 2"/>
          <p:cNvSpPr>
            <a:spLocks noChangeArrowheads="1"/>
          </p:cNvSpPr>
          <p:nvPr/>
        </p:nvSpPr>
        <p:spPr bwMode="auto">
          <a:xfrm>
            <a:off x="457200" y="1127125"/>
            <a:ext cx="8229600" cy="5578475"/>
          </a:xfrm>
          <a:prstGeom prst="rect">
            <a:avLst/>
          </a:prstGeom>
          <a:noFill/>
          <a:ln w="9525">
            <a:noFill/>
            <a:miter lim="800000"/>
            <a:headEnd/>
            <a:tailEnd/>
          </a:ln>
        </p:spPr>
        <p:txBody>
          <a:bodyPr/>
          <a:lstStyle/>
          <a:p>
            <a:pPr marL="342900" indent="-342900" eaLnBrk="0" hangingPunct="0">
              <a:spcBef>
                <a:spcPct val="20000"/>
              </a:spcBef>
              <a:buFontTx/>
              <a:buChar char="•"/>
            </a:pPr>
            <a:r>
              <a:rPr lang="en-US" b="1">
                <a:latin typeface="Verdana" pitchFamily="34" charset="0"/>
              </a:rPr>
              <a:t>Carbon Dioxide (CO</a:t>
            </a:r>
            <a:r>
              <a:rPr lang="en-US" b="1" baseline="-25000">
                <a:latin typeface="Verdana" pitchFamily="34" charset="0"/>
              </a:rPr>
              <a:t>2</a:t>
            </a:r>
            <a:r>
              <a:rPr lang="en-US" b="1">
                <a:latin typeface="Verdana" pitchFamily="34" charset="0"/>
              </a:rPr>
              <a:t>)</a:t>
            </a:r>
            <a:r>
              <a:rPr lang="en-US">
                <a:latin typeface="Verdana" pitchFamily="34" charset="0"/>
              </a:rPr>
              <a:t> </a:t>
            </a:r>
            <a:endParaRPr lang="en-US" sz="1000"/>
          </a:p>
          <a:p>
            <a:pPr marL="742950" lvl="1" indent="-285750" eaLnBrk="0" hangingPunct="0">
              <a:spcBef>
                <a:spcPct val="20000"/>
              </a:spcBef>
              <a:buClr>
                <a:schemeClr val="accent1"/>
              </a:buClr>
              <a:buFontTx/>
              <a:buChar char="–"/>
            </a:pPr>
            <a:r>
              <a:rPr lang="en-US" sz="2000">
                <a:solidFill>
                  <a:schemeClr val="tx2"/>
                </a:solidFill>
                <a:latin typeface="Verdana" pitchFamily="34" charset="0"/>
              </a:rPr>
              <a:t>Source:</a:t>
            </a:r>
            <a:r>
              <a:rPr lang="en-US" sz="2000">
                <a:latin typeface="Verdana" pitchFamily="34" charset="0"/>
              </a:rPr>
              <a:t> Fossil fuel burning, deforestation </a:t>
            </a:r>
            <a:endParaRPr lang="en-US" sz="1000"/>
          </a:p>
          <a:p>
            <a:pPr marL="742950" lvl="1" indent="-285750" eaLnBrk="0" hangingPunct="0">
              <a:spcBef>
                <a:spcPct val="20000"/>
              </a:spcBef>
              <a:buClr>
                <a:schemeClr val="accent2"/>
              </a:buClr>
              <a:buSzPct val="50000"/>
              <a:buFont typeface="Monotype Sorts" pitchFamily="2" charset="2"/>
              <a:buChar char="i"/>
            </a:pPr>
            <a:r>
              <a:rPr lang="en-US" sz="2000">
                <a:solidFill>
                  <a:schemeClr val="tx2"/>
                </a:solidFill>
                <a:latin typeface="Verdana" pitchFamily="34" charset="0"/>
              </a:rPr>
              <a:t>Anthropogenic increase:</a:t>
            </a:r>
            <a:r>
              <a:rPr lang="en-US" sz="2000">
                <a:latin typeface="Verdana" pitchFamily="34" charset="0"/>
              </a:rPr>
              <a:t> </a:t>
            </a:r>
            <a:r>
              <a:rPr lang="en-US" sz="2000" b="1">
                <a:solidFill>
                  <a:schemeClr val="accent1"/>
                </a:solidFill>
                <a:latin typeface="Verdana" pitchFamily="34" charset="0"/>
              </a:rPr>
              <a:t>30%</a:t>
            </a:r>
            <a:endParaRPr lang="en-US" sz="1000"/>
          </a:p>
          <a:p>
            <a:pPr marL="742950" lvl="1" indent="-285750" eaLnBrk="0" hangingPunct="0">
              <a:spcBef>
                <a:spcPct val="20000"/>
              </a:spcBef>
              <a:buClr>
                <a:schemeClr val="accent2"/>
              </a:buClr>
              <a:buSzPct val="50000"/>
              <a:buFont typeface="Monotype Sorts" pitchFamily="2" charset="2"/>
              <a:buChar char="i"/>
            </a:pPr>
            <a:r>
              <a:rPr lang="en-US" sz="2000">
                <a:solidFill>
                  <a:schemeClr val="tx2"/>
                </a:solidFill>
                <a:latin typeface="Verdana" pitchFamily="34" charset="0"/>
              </a:rPr>
              <a:t>Average atmospheric residence time:</a:t>
            </a:r>
            <a:r>
              <a:rPr lang="en-US" sz="2000" b="1">
                <a:latin typeface="Verdana" pitchFamily="34" charset="0"/>
              </a:rPr>
              <a:t> </a:t>
            </a:r>
            <a:r>
              <a:rPr lang="en-US" sz="2000" b="1">
                <a:solidFill>
                  <a:schemeClr val="accent2"/>
                </a:solidFill>
                <a:latin typeface="Verdana" pitchFamily="34" charset="0"/>
              </a:rPr>
              <a:t>500 years</a:t>
            </a:r>
            <a:endParaRPr lang="en-US" sz="1000"/>
          </a:p>
          <a:p>
            <a:pPr marL="342900" indent="-342900" eaLnBrk="0" hangingPunct="0">
              <a:spcBef>
                <a:spcPct val="20000"/>
              </a:spcBef>
              <a:buClr>
                <a:schemeClr val="accent2"/>
              </a:buClr>
              <a:buSzPct val="50000"/>
              <a:buFont typeface="Monotype Sorts" pitchFamily="2" charset="2"/>
              <a:buChar char="i"/>
            </a:pPr>
            <a:r>
              <a:rPr lang="en-US" b="1">
                <a:latin typeface="Verdana" pitchFamily="34" charset="0"/>
              </a:rPr>
              <a:t>Methane (CH</a:t>
            </a:r>
            <a:r>
              <a:rPr lang="en-US" b="1" baseline="-25000">
                <a:latin typeface="Verdana" pitchFamily="34" charset="0"/>
              </a:rPr>
              <a:t>4</a:t>
            </a:r>
            <a:r>
              <a:rPr lang="en-US" b="1">
                <a:latin typeface="Verdana" pitchFamily="34" charset="0"/>
              </a:rPr>
              <a:t>)</a:t>
            </a:r>
            <a:r>
              <a:rPr lang="en-US">
                <a:latin typeface="Verdana" pitchFamily="34" charset="0"/>
              </a:rPr>
              <a:t> </a:t>
            </a:r>
            <a:endParaRPr lang="en-US" sz="1000"/>
          </a:p>
          <a:p>
            <a:pPr marL="742950" lvl="1" indent="-285750" eaLnBrk="0" hangingPunct="0">
              <a:spcBef>
                <a:spcPct val="20000"/>
              </a:spcBef>
              <a:buClr>
                <a:schemeClr val="accent1"/>
              </a:buClr>
              <a:buFontTx/>
              <a:buChar char="–"/>
            </a:pPr>
            <a:r>
              <a:rPr lang="en-US" sz="2000">
                <a:solidFill>
                  <a:schemeClr val="tx2"/>
                </a:solidFill>
                <a:latin typeface="Verdana" pitchFamily="34" charset="0"/>
              </a:rPr>
              <a:t>Source:</a:t>
            </a:r>
            <a:r>
              <a:rPr lang="en-US" sz="2000">
                <a:latin typeface="Verdana" pitchFamily="34" charset="0"/>
              </a:rPr>
              <a:t> Rice cultivation, cattle &amp; sheep ranching, decay from landfills, mining </a:t>
            </a:r>
            <a:endParaRPr lang="en-US" sz="1000"/>
          </a:p>
          <a:p>
            <a:pPr marL="742950" lvl="1" indent="-285750" eaLnBrk="0" hangingPunct="0">
              <a:spcBef>
                <a:spcPct val="20000"/>
              </a:spcBef>
              <a:buClr>
                <a:schemeClr val="accent2"/>
              </a:buClr>
              <a:buSzPct val="50000"/>
              <a:buFont typeface="Monotype Sorts" pitchFamily="2" charset="2"/>
              <a:buChar char="i"/>
            </a:pPr>
            <a:r>
              <a:rPr lang="en-US" sz="2000">
                <a:solidFill>
                  <a:schemeClr val="tx2"/>
                </a:solidFill>
                <a:latin typeface="Verdana" pitchFamily="34" charset="0"/>
              </a:rPr>
              <a:t>Anthropogenic increase:</a:t>
            </a:r>
            <a:r>
              <a:rPr lang="en-US" sz="2000">
                <a:latin typeface="Verdana" pitchFamily="34" charset="0"/>
              </a:rPr>
              <a:t> </a:t>
            </a:r>
            <a:r>
              <a:rPr lang="en-US" sz="2000" b="1">
                <a:solidFill>
                  <a:schemeClr val="accent1"/>
                </a:solidFill>
                <a:latin typeface="Verdana" pitchFamily="34" charset="0"/>
              </a:rPr>
              <a:t>145%</a:t>
            </a:r>
            <a:endParaRPr lang="en-US" sz="1000"/>
          </a:p>
          <a:p>
            <a:pPr marL="742950" lvl="1" indent="-285750" eaLnBrk="0" hangingPunct="0">
              <a:spcBef>
                <a:spcPct val="20000"/>
              </a:spcBef>
              <a:buClr>
                <a:schemeClr val="accent2"/>
              </a:buClr>
              <a:buSzPct val="50000"/>
              <a:buFont typeface="Monotype Sorts" pitchFamily="2" charset="2"/>
              <a:buChar char="i"/>
            </a:pPr>
            <a:r>
              <a:rPr lang="en-US" sz="2000">
                <a:solidFill>
                  <a:schemeClr val="tx2"/>
                </a:solidFill>
                <a:latin typeface="Verdana" pitchFamily="34" charset="0"/>
              </a:rPr>
              <a:t>Average atmospheric residence time:</a:t>
            </a:r>
            <a:r>
              <a:rPr lang="en-US" sz="2000" b="1">
                <a:latin typeface="Verdana" pitchFamily="34" charset="0"/>
              </a:rPr>
              <a:t> </a:t>
            </a:r>
            <a:r>
              <a:rPr lang="en-US" sz="2000" b="1">
                <a:solidFill>
                  <a:schemeClr val="accent2"/>
                </a:solidFill>
                <a:latin typeface="Verdana" pitchFamily="34" charset="0"/>
              </a:rPr>
              <a:t>7-10 years </a:t>
            </a:r>
            <a:endParaRPr lang="en-US" sz="1000"/>
          </a:p>
          <a:p>
            <a:pPr marL="342900" indent="-342900" eaLnBrk="0" hangingPunct="0">
              <a:spcBef>
                <a:spcPct val="20000"/>
              </a:spcBef>
              <a:buClr>
                <a:schemeClr val="accent2"/>
              </a:buClr>
              <a:buSzPct val="50000"/>
              <a:buFont typeface="Monotype Sorts" pitchFamily="2" charset="2"/>
              <a:buChar char="i"/>
            </a:pPr>
            <a:r>
              <a:rPr lang="en-US" b="1">
                <a:latin typeface="Verdana" pitchFamily="34" charset="0"/>
              </a:rPr>
              <a:t>Nitrous oxide (N</a:t>
            </a:r>
            <a:r>
              <a:rPr lang="en-US" b="1" baseline="-25000">
                <a:latin typeface="Verdana" pitchFamily="34" charset="0"/>
              </a:rPr>
              <a:t>2</a:t>
            </a:r>
            <a:r>
              <a:rPr lang="en-US" b="1">
                <a:latin typeface="Verdana" pitchFamily="34" charset="0"/>
              </a:rPr>
              <a:t>O)</a:t>
            </a:r>
            <a:r>
              <a:rPr lang="en-US">
                <a:latin typeface="Verdana" pitchFamily="34" charset="0"/>
              </a:rPr>
              <a:t> </a:t>
            </a:r>
            <a:endParaRPr lang="en-US" sz="1000"/>
          </a:p>
          <a:p>
            <a:pPr marL="742950" lvl="1" indent="-285750" eaLnBrk="0" hangingPunct="0">
              <a:spcBef>
                <a:spcPct val="20000"/>
              </a:spcBef>
              <a:buClr>
                <a:schemeClr val="accent1"/>
              </a:buClr>
              <a:buFontTx/>
              <a:buChar char="–"/>
            </a:pPr>
            <a:r>
              <a:rPr lang="en-US" sz="2000">
                <a:solidFill>
                  <a:schemeClr val="tx2"/>
                </a:solidFill>
                <a:latin typeface="Verdana" pitchFamily="34" charset="0"/>
              </a:rPr>
              <a:t>Source:</a:t>
            </a:r>
            <a:r>
              <a:rPr lang="en-US" sz="2000">
                <a:latin typeface="Verdana" pitchFamily="34" charset="0"/>
              </a:rPr>
              <a:t> Industry and agriculture (fertilizers) </a:t>
            </a:r>
            <a:endParaRPr lang="en-US" sz="1000"/>
          </a:p>
          <a:p>
            <a:pPr marL="742950" lvl="1" indent="-285750" eaLnBrk="0" hangingPunct="0">
              <a:spcBef>
                <a:spcPct val="20000"/>
              </a:spcBef>
              <a:buClr>
                <a:schemeClr val="accent2"/>
              </a:buClr>
              <a:buSzPct val="50000"/>
              <a:buFont typeface="Monotype Sorts" pitchFamily="2" charset="2"/>
              <a:buChar char="i"/>
            </a:pPr>
            <a:r>
              <a:rPr lang="en-US" sz="2000">
                <a:solidFill>
                  <a:schemeClr val="tx2"/>
                </a:solidFill>
                <a:latin typeface="Verdana" pitchFamily="34" charset="0"/>
              </a:rPr>
              <a:t>Anthropogenic increase:</a:t>
            </a:r>
            <a:r>
              <a:rPr lang="en-US" sz="2000">
                <a:latin typeface="Verdana" pitchFamily="34" charset="0"/>
              </a:rPr>
              <a:t> </a:t>
            </a:r>
            <a:r>
              <a:rPr lang="en-US" sz="2000" b="1">
                <a:solidFill>
                  <a:schemeClr val="accent1"/>
                </a:solidFill>
                <a:latin typeface="Verdana" pitchFamily="34" charset="0"/>
              </a:rPr>
              <a:t>15%</a:t>
            </a:r>
            <a:endParaRPr lang="en-US" sz="1000"/>
          </a:p>
          <a:p>
            <a:pPr marL="742950" lvl="1" indent="-285750" eaLnBrk="0" hangingPunct="0">
              <a:spcBef>
                <a:spcPct val="20000"/>
              </a:spcBef>
              <a:buClr>
                <a:schemeClr val="accent2"/>
              </a:buClr>
              <a:buSzPct val="50000"/>
              <a:buFont typeface="Monotype Sorts" pitchFamily="2" charset="2"/>
              <a:buChar char="i"/>
            </a:pPr>
            <a:r>
              <a:rPr lang="en-US" sz="2000">
                <a:solidFill>
                  <a:schemeClr val="tx2"/>
                </a:solidFill>
                <a:latin typeface="Verdana" pitchFamily="34" charset="0"/>
              </a:rPr>
              <a:t>Average atmospheric residence time:</a:t>
            </a:r>
            <a:r>
              <a:rPr lang="en-US" sz="2000" b="1">
                <a:latin typeface="Verdana" pitchFamily="34" charset="0"/>
              </a:rPr>
              <a:t> </a:t>
            </a:r>
            <a:r>
              <a:rPr lang="en-US" sz="2000" b="1">
                <a:solidFill>
                  <a:schemeClr val="accent2"/>
                </a:solidFill>
                <a:latin typeface="Verdana" pitchFamily="34" charset="0"/>
              </a:rPr>
              <a:t>140-190 years</a:t>
            </a:r>
            <a:endParaRPr lang="en-US" sz="28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3348" name="Picture 4"/>
          <p:cNvPicPr>
            <a:picLocks noChangeAspect="1" noChangeArrowheads="1"/>
          </p:cNvPicPr>
          <p:nvPr/>
        </p:nvPicPr>
        <p:blipFill>
          <a:blip r:embed="rId3" cstate="print"/>
          <a:srcRect/>
          <a:stretch>
            <a:fillRect/>
          </a:stretch>
        </p:blipFill>
        <p:spPr bwMode="auto">
          <a:xfrm>
            <a:off x="4644008" y="0"/>
            <a:ext cx="4496892" cy="6858000"/>
          </a:xfrm>
          <a:prstGeom prst="rect">
            <a:avLst/>
          </a:prstGeom>
          <a:noFill/>
        </p:spPr>
      </p:pic>
      <p:sp>
        <p:nvSpPr>
          <p:cNvPr id="313349" name="Text Box 5"/>
          <p:cNvSpPr txBox="1">
            <a:spLocks noChangeArrowheads="1"/>
          </p:cNvSpPr>
          <p:nvPr/>
        </p:nvSpPr>
        <p:spPr bwMode="auto">
          <a:xfrm rot="-325723">
            <a:off x="4703293" y="685115"/>
            <a:ext cx="4091421" cy="1569660"/>
          </a:xfrm>
          <a:prstGeom prst="rect">
            <a:avLst/>
          </a:prstGeom>
          <a:noFill/>
          <a:ln w="9525">
            <a:noFill/>
            <a:miter lim="800000"/>
            <a:headEnd/>
            <a:tailEnd/>
          </a:ln>
          <a:effectLst/>
        </p:spPr>
        <p:txBody>
          <a:bodyPr wrap="square">
            <a:spAutoFit/>
          </a:bodyPr>
          <a:lstStyle/>
          <a:p>
            <a:r>
              <a:rPr lang="en-US" sz="4800" dirty="0">
                <a:solidFill>
                  <a:srgbClr val="FFFF00"/>
                </a:solidFill>
                <a:latin typeface="Papyrus" pitchFamily="66" charset="0"/>
              </a:rPr>
              <a:t>Climate Modeling</a:t>
            </a:r>
            <a:endParaRPr lang="en-US" sz="2400" dirty="0">
              <a:solidFill>
                <a:srgbClr val="FFFF00"/>
              </a:solidFill>
              <a:latin typeface="Boulder" charset="0"/>
            </a:endParaRPr>
          </a:p>
        </p:txBody>
      </p:sp>
      <p:sp>
        <p:nvSpPr>
          <p:cNvPr id="313351" name="Text Box 7"/>
          <p:cNvSpPr txBox="1">
            <a:spLocks noChangeArrowheads="1"/>
          </p:cNvSpPr>
          <p:nvPr/>
        </p:nvSpPr>
        <p:spPr bwMode="auto">
          <a:xfrm>
            <a:off x="4572000" y="6326013"/>
            <a:ext cx="2130425" cy="487363"/>
          </a:xfrm>
          <a:prstGeom prst="rect">
            <a:avLst/>
          </a:prstGeom>
          <a:noFill/>
          <a:ln w="9525">
            <a:noFill/>
            <a:miter lim="800000"/>
            <a:headEnd/>
            <a:tailEnd/>
          </a:ln>
          <a:effectLst/>
        </p:spPr>
        <p:txBody>
          <a:bodyPr wrap="none">
            <a:spAutoFit/>
          </a:bodyPr>
          <a:lstStyle/>
          <a:p>
            <a:r>
              <a:rPr lang="en-US" b="1" dirty="0">
                <a:solidFill>
                  <a:schemeClr val="tx1"/>
                </a:solidFill>
                <a:latin typeface="Arial" pitchFamily="34" charset="0"/>
              </a:rPr>
              <a:t>A. </a:t>
            </a:r>
            <a:r>
              <a:rPr lang="en-US" b="1" dirty="0" err="1">
                <a:solidFill>
                  <a:schemeClr val="tx1"/>
                </a:solidFill>
                <a:latin typeface="Arial" pitchFamily="34" charset="0"/>
              </a:rPr>
              <a:t>Gettelman</a:t>
            </a:r>
            <a:r>
              <a:rPr lang="en-US" b="1" dirty="0">
                <a:solidFill>
                  <a:schemeClr val="tx1"/>
                </a:solidFill>
                <a:latin typeface="Arial" pitchFamily="34" charset="0"/>
              </a:rPr>
              <a:t>&amp;  J. Hack</a:t>
            </a:r>
          </a:p>
          <a:p>
            <a:r>
              <a:rPr lang="en-US" sz="1200" dirty="0">
                <a:solidFill>
                  <a:schemeClr val="tx1"/>
                </a:solidFill>
                <a:latin typeface="Arial" pitchFamily="34" charset="0"/>
              </a:rPr>
              <a:t>Real NCAR Scientists</a:t>
            </a:r>
            <a:endParaRPr lang="en-US" sz="2400" dirty="0">
              <a:latin typeface="Boulder" charset="0"/>
            </a:endParaRPr>
          </a:p>
        </p:txBody>
      </p:sp>
      <p:sp>
        <p:nvSpPr>
          <p:cNvPr id="313353" name="Text Box 9"/>
          <p:cNvSpPr txBox="1">
            <a:spLocks noChangeArrowheads="1"/>
          </p:cNvSpPr>
          <p:nvPr/>
        </p:nvSpPr>
        <p:spPr bwMode="auto">
          <a:xfrm rot="-287030">
            <a:off x="6099531" y="3733800"/>
            <a:ext cx="2406650" cy="730250"/>
          </a:xfrm>
          <a:prstGeom prst="rect">
            <a:avLst/>
          </a:prstGeom>
          <a:noFill/>
          <a:ln w="9525">
            <a:noFill/>
            <a:miter lim="800000"/>
            <a:headEnd/>
            <a:tailEnd/>
          </a:ln>
          <a:effectLst/>
        </p:spPr>
        <p:txBody>
          <a:bodyPr wrap="none">
            <a:spAutoFit/>
          </a:bodyPr>
          <a:lstStyle/>
          <a:p>
            <a:r>
              <a:rPr lang="en-US" b="1" dirty="0">
                <a:solidFill>
                  <a:schemeClr val="bg1"/>
                </a:solidFill>
                <a:latin typeface="Arial" pitchFamily="34" charset="0"/>
              </a:rPr>
              <a:t>Science, Statistics, </a:t>
            </a:r>
          </a:p>
          <a:p>
            <a:r>
              <a:rPr lang="en-US" b="1" dirty="0">
                <a:solidFill>
                  <a:schemeClr val="bg1"/>
                </a:solidFill>
                <a:latin typeface="Arial" pitchFamily="34" charset="0"/>
              </a:rPr>
              <a:t>Parameterization,  Results</a:t>
            </a:r>
          </a:p>
          <a:p>
            <a:r>
              <a:rPr lang="en-US" b="1" dirty="0">
                <a:solidFill>
                  <a:schemeClr val="bg1"/>
                </a:solidFill>
                <a:latin typeface="Arial" pitchFamily="34" charset="0"/>
              </a:rPr>
              <a:t>It’s all in here!</a:t>
            </a:r>
            <a:endParaRPr lang="en-US" sz="2400" dirty="0">
              <a:latin typeface="Arial" pitchFamily="34" charset="0"/>
            </a:endParaRPr>
          </a:p>
        </p:txBody>
      </p:sp>
      <p:sp>
        <p:nvSpPr>
          <p:cNvPr id="313355" name="Text Box 11"/>
          <p:cNvSpPr txBox="1">
            <a:spLocks noChangeArrowheads="1"/>
          </p:cNvSpPr>
          <p:nvPr/>
        </p:nvSpPr>
        <p:spPr bwMode="auto">
          <a:xfrm rot="-266378">
            <a:off x="4650964" y="263439"/>
            <a:ext cx="3227388" cy="304800"/>
          </a:xfrm>
          <a:prstGeom prst="rect">
            <a:avLst/>
          </a:prstGeom>
          <a:noFill/>
          <a:ln w="9525">
            <a:noFill/>
            <a:miter lim="800000"/>
            <a:headEnd/>
            <a:tailEnd/>
          </a:ln>
          <a:effectLst/>
        </p:spPr>
        <p:txBody>
          <a:bodyPr wrap="none">
            <a:spAutoFit/>
          </a:bodyPr>
          <a:lstStyle/>
          <a:p>
            <a:r>
              <a:rPr lang="en-US" b="1" dirty="0">
                <a:solidFill>
                  <a:srgbClr val="996633"/>
                </a:solidFill>
                <a:latin typeface="Arial" pitchFamily="34" charset="0"/>
              </a:rPr>
              <a:t>Simulate the future on your desktop</a:t>
            </a:r>
            <a:endParaRPr lang="en-US" sz="2400" dirty="0">
              <a:latin typeface="Arial" pitchFamily="34" charset="0"/>
            </a:endParaRPr>
          </a:p>
        </p:txBody>
      </p:sp>
      <p:sp>
        <p:nvSpPr>
          <p:cNvPr id="9" name="Rectangle 8"/>
          <p:cNvSpPr/>
          <p:nvPr/>
        </p:nvSpPr>
        <p:spPr>
          <a:xfrm>
            <a:off x="107504" y="260648"/>
            <a:ext cx="4464496" cy="1815882"/>
          </a:xfrm>
          <a:prstGeom prst="rect">
            <a:avLst/>
          </a:prstGeom>
          <a:ln>
            <a:solidFill>
              <a:schemeClr val="tx1"/>
            </a:solidFill>
          </a:ln>
        </p:spPr>
        <p:txBody>
          <a:bodyPr wrap="square">
            <a:spAutoFit/>
          </a:bodyPr>
          <a:lstStyle/>
          <a:p>
            <a:pPr>
              <a:buFont typeface="Arial" pitchFamily="34" charset="0"/>
              <a:buChar char="•"/>
            </a:pPr>
            <a:r>
              <a:rPr lang="en-US" sz="2800" dirty="0" smtClean="0"/>
              <a:t>Global Warming : </a:t>
            </a:r>
          </a:p>
          <a:p>
            <a:r>
              <a:rPr lang="en-US" sz="2800" dirty="0" smtClean="0"/>
              <a:t>Understanding the forecast</a:t>
            </a:r>
          </a:p>
          <a:p>
            <a:endParaRPr lang="en-US" sz="2800" dirty="0" smtClean="0"/>
          </a:p>
          <a:p>
            <a:r>
              <a:rPr lang="en-US" sz="2800" dirty="0" smtClean="0"/>
              <a:t>David Archer</a:t>
            </a:r>
            <a:endParaRPr lang="en-US" sz="2800" dirty="0"/>
          </a:p>
        </p:txBody>
      </p:sp>
      <p:sp>
        <p:nvSpPr>
          <p:cNvPr id="10" name="Rectangle 9"/>
          <p:cNvSpPr/>
          <p:nvPr/>
        </p:nvSpPr>
        <p:spPr>
          <a:xfrm>
            <a:off x="107504" y="2348880"/>
            <a:ext cx="4464496" cy="3970318"/>
          </a:xfrm>
          <a:prstGeom prst="rect">
            <a:avLst/>
          </a:prstGeom>
          <a:ln>
            <a:solidFill>
              <a:schemeClr val="tx1"/>
            </a:solidFill>
          </a:ln>
        </p:spPr>
        <p:txBody>
          <a:bodyPr wrap="square">
            <a:spAutoFit/>
          </a:bodyPr>
          <a:lstStyle/>
          <a:p>
            <a:pPr>
              <a:buFont typeface="Arial" pitchFamily="34" charset="0"/>
              <a:buChar char="•"/>
            </a:pPr>
            <a:r>
              <a:rPr lang="en-US" sz="2800" dirty="0" smtClean="0"/>
              <a:t>Renewable energy sources and conversion technology,</a:t>
            </a:r>
          </a:p>
          <a:p>
            <a:endParaRPr lang="en-US" sz="2800" dirty="0" smtClean="0"/>
          </a:p>
          <a:p>
            <a:r>
              <a:rPr lang="en-US" sz="2800" dirty="0" err="1" smtClean="0"/>
              <a:t>Bansal</a:t>
            </a:r>
            <a:r>
              <a:rPr lang="en-US" sz="2800" dirty="0" smtClean="0"/>
              <a:t>, </a:t>
            </a:r>
            <a:r>
              <a:rPr lang="en-US" sz="2800" dirty="0" err="1" smtClean="0"/>
              <a:t>Keemann</a:t>
            </a:r>
            <a:r>
              <a:rPr lang="en-US" sz="2800" dirty="0" smtClean="0"/>
              <a:t>, </a:t>
            </a:r>
            <a:r>
              <a:rPr lang="en-US" sz="2800" dirty="0" err="1" smtClean="0"/>
              <a:t>Meliss</a:t>
            </a:r>
            <a:r>
              <a:rPr lang="en-US" sz="2800" dirty="0" smtClean="0"/>
              <a:t>, </a:t>
            </a:r>
          </a:p>
          <a:p>
            <a:endParaRPr lang="en-US" sz="2800" dirty="0" smtClean="0"/>
          </a:p>
          <a:p>
            <a:pPr>
              <a:buFont typeface="Arial" pitchFamily="34" charset="0"/>
              <a:buChar char="•"/>
            </a:pPr>
            <a:r>
              <a:rPr lang="en-US" sz="2800" dirty="0" smtClean="0"/>
              <a:t>Renewable energy resources and emerging technologies </a:t>
            </a:r>
          </a:p>
          <a:p>
            <a:endParaRPr lang="en-US" sz="2800" dirty="0" smtClean="0"/>
          </a:p>
          <a:p>
            <a:r>
              <a:rPr lang="en-US" sz="2800" dirty="0" smtClean="0"/>
              <a:t>Kothari D.P., </a:t>
            </a:r>
            <a:endParaRPr lang="en-US" sz="28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13348"/>
                                        </p:tgtEl>
                                        <p:attrNameLst>
                                          <p:attrName>style.visibility</p:attrName>
                                        </p:attrNameLst>
                                      </p:cBhvr>
                                      <p:to>
                                        <p:strVal val="visible"/>
                                      </p:to>
                                    </p:set>
                                    <p:animEffect transition="in" filter="blinds(horizontal)">
                                      <p:cBhvr>
                                        <p:cTn id="17" dur="500"/>
                                        <p:tgtEl>
                                          <p:spTgt spid="313348"/>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13349"/>
                                        </p:tgtEl>
                                        <p:attrNameLst>
                                          <p:attrName>style.visibility</p:attrName>
                                        </p:attrNameLst>
                                      </p:cBhvr>
                                      <p:to>
                                        <p:strVal val="visible"/>
                                      </p:to>
                                    </p:set>
                                    <p:animEffect transition="in" filter="blinds(horizontal)">
                                      <p:cBhvr>
                                        <p:cTn id="20" dur="500"/>
                                        <p:tgtEl>
                                          <p:spTgt spid="31334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13351"/>
                                        </p:tgtEl>
                                        <p:attrNameLst>
                                          <p:attrName>style.visibility</p:attrName>
                                        </p:attrNameLst>
                                      </p:cBhvr>
                                      <p:to>
                                        <p:strVal val="visible"/>
                                      </p:to>
                                    </p:set>
                                    <p:animEffect transition="in" filter="blinds(horizontal)">
                                      <p:cBhvr>
                                        <p:cTn id="23" dur="500"/>
                                        <p:tgtEl>
                                          <p:spTgt spid="313351"/>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13353"/>
                                        </p:tgtEl>
                                        <p:attrNameLst>
                                          <p:attrName>style.visibility</p:attrName>
                                        </p:attrNameLst>
                                      </p:cBhvr>
                                      <p:to>
                                        <p:strVal val="visible"/>
                                      </p:to>
                                    </p:set>
                                    <p:animEffect transition="in" filter="blinds(horizontal)">
                                      <p:cBhvr>
                                        <p:cTn id="26" dur="500"/>
                                        <p:tgtEl>
                                          <p:spTgt spid="313353"/>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13355"/>
                                        </p:tgtEl>
                                        <p:attrNameLst>
                                          <p:attrName>style.visibility</p:attrName>
                                        </p:attrNameLst>
                                      </p:cBhvr>
                                      <p:to>
                                        <p:strVal val="visible"/>
                                      </p:to>
                                    </p:set>
                                    <p:animEffect transition="in" filter="blinds(horizontal)">
                                      <p:cBhvr>
                                        <p:cTn id="29" dur="500"/>
                                        <p:tgtEl>
                                          <p:spTgt spid="313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49" grpId="0"/>
      <p:bldP spid="313351" grpId="0"/>
      <p:bldP spid="313353" grpId="0"/>
      <p:bldP spid="313355" grpId="0"/>
      <p:bldP spid="9"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1971" name="Text Box 1027"/>
          <p:cNvSpPr txBox="1">
            <a:spLocks noChangeArrowheads="1"/>
          </p:cNvSpPr>
          <p:nvPr/>
        </p:nvSpPr>
        <p:spPr bwMode="auto">
          <a:xfrm>
            <a:off x="395536" y="260648"/>
            <a:ext cx="8504237" cy="3108543"/>
          </a:xfrm>
          <a:prstGeom prst="rect">
            <a:avLst/>
          </a:prstGeom>
          <a:noFill/>
          <a:ln w="9525">
            <a:noFill/>
            <a:miter lim="800000"/>
            <a:headEnd/>
            <a:tailEnd/>
          </a:ln>
          <a:effectLst/>
        </p:spPr>
        <p:txBody>
          <a:bodyPr>
            <a:spAutoFit/>
          </a:bodyPr>
          <a:lstStyle/>
          <a:p>
            <a:r>
              <a:rPr lang="en-US" sz="2800" b="1" dirty="0"/>
              <a:t>Summary</a:t>
            </a:r>
          </a:p>
          <a:p>
            <a:r>
              <a:rPr lang="en-US" sz="2800" dirty="0" smtClean="0"/>
              <a:t>Greenhouse </a:t>
            </a:r>
            <a:r>
              <a:rPr lang="en-US" sz="2800" dirty="0"/>
              <a:t>gases absorb infrared radiation and prevent it from escaping to space.</a:t>
            </a:r>
          </a:p>
          <a:p>
            <a:endParaRPr lang="en-US" sz="2800" dirty="0"/>
          </a:p>
          <a:p>
            <a:r>
              <a:rPr lang="en-US" sz="2800" dirty="0"/>
              <a:t>Carbon dioxide, methane, and nitrous oxide are very </a:t>
            </a:r>
            <a:r>
              <a:rPr lang="en-US" sz="2800" dirty="0" smtClean="0"/>
              <a:t>good at </a:t>
            </a:r>
            <a:r>
              <a:rPr lang="en-US" sz="2800" dirty="0"/>
              <a:t>capturing energy at wavelengths that other </a:t>
            </a:r>
            <a:r>
              <a:rPr lang="en-US" sz="2800" dirty="0" smtClean="0"/>
              <a:t>compounds miss</a:t>
            </a:r>
            <a:endParaRPr lang="en-US" sz="2800" dirty="0"/>
          </a:p>
        </p:txBody>
      </p:sp>
      <p:sp>
        <p:nvSpPr>
          <p:cNvPr id="4" name="Rectangle 2"/>
          <p:cNvSpPr>
            <a:spLocks noChangeArrowheads="1"/>
          </p:cNvSpPr>
          <p:nvPr/>
        </p:nvSpPr>
        <p:spPr bwMode="auto">
          <a:xfrm>
            <a:off x="323528" y="3384376"/>
            <a:ext cx="8568952" cy="2996952"/>
          </a:xfrm>
          <a:prstGeom prst="rect">
            <a:avLst/>
          </a:prstGeom>
          <a:noFill/>
          <a:ln w="9525">
            <a:noFill/>
            <a:miter lim="800000"/>
            <a:headEnd/>
            <a:tailEnd/>
          </a:ln>
        </p:spPr>
        <p:txBody>
          <a:bodyPr/>
          <a:lstStyle/>
          <a:p>
            <a:pPr marL="342900" indent="-342900" eaLnBrk="0" hangingPunct="0">
              <a:spcBef>
                <a:spcPct val="20000"/>
              </a:spcBef>
              <a:buFontTx/>
              <a:buChar char="•"/>
            </a:pPr>
            <a:r>
              <a:rPr lang="en-US" sz="2000" dirty="0">
                <a:latin typeface="Verdana" pitchFamily="34" charset="0"/>
              </a:rPr>
              <a:t>The </a:t>
            </a:r>
            <a:r>
              <a:rPr lang="en-US" sz="2000" i="1" dirty="0">
                <a:latin typeface="Verdana" pitchFamily="34" charset="0"/>
              </a:rPr>
              <a:t>“greenhouse effect”</a:t>
            </a:r>
            <a:r>
              <a:rPr lang="en-US" sz="2000" dirty="0">
                <a:latin typeface="Verdana" pitchFamily="34" charset="0"/>
              </a:rPr>
              <a:t> &amp; </a:t>
            </a:r>
            <a:r>
              <a:rPr lang="en-US" sz="2000" i="1" dirty="0">
                <a:latin typeface="Verdana" pitchFamily="34" charset="0"/>
              </a:rPr>
              <a:t>global warming</a:t>
            </a:r>
            <a:r>
              <a:rPr lang="en-US" sz="2000" dirty="0">
                <a:latin typeface="Verdana" pitchFamily="34" charset="0"/>
              </a:rPr>
              <a:t> are </a:t>
            </a:r>
            <a:r>
              <a:rPr lang="en-US" sz="2000" u="sng" dirty="0">
                <a:latin typeface="Verdana" pitchFamily="34" charset="0"/>
              </a:rPr>
              <a:t>not</a:t>
            </a:r>
            <a:r>
              <a:rPr lang="en-US" sz="2000" dirty="0">
                <a:latin typeface="Verdana" pitchFamily="34" charset="0"/>
              </a:rPr>
              <a:t> the same thing. </a:t>
            </a:r>
            <a:endParaRPr lang="en-US" sz="2000" dirty="0"/>
          </a:p>
          <a:p>
            <a:pPr marL="742950" lvl="1" indent="-285750" eaLnBrk="0" hangingPunct="0">
              <a:spcBef>
                <a:spcPct val="20000"/>
              </a:spcBef>
              <a:buClr>
                <a:schemeClr val="accent1"/>
              </a:buClr>
              <a:buFontTx/>
              <a:buChar char="–"/>
            </a:pPr>
            <a:r>
              <a:rPr lang="en-US" sz="2000" dirty="0">
                <a:latin typeface="Verdana" pitchFamily="34" charset="0"/>
              </a:rPr>
              <a:t>Global warming refers to a rise in the temperature of the surface of the earth </a:t>
            </a:r>
            <a:endParaRPr lang="en-US" sz="2000" dirty="0"/>
          </a:p>
          <a:p>
            <a:pPr marL="342900" indent="-342900" eaLnBrk="0" hangingPunct="0">
              <a:spcBef>
                <a:spcPct val="20000"/>
              </a:spcBef>
              <a:buClr>
                <a:schemeClr val="accent2"/>
              </a:buClr>
              <a:buSzPct val="50000"/>
              <a:buFont typeface="Monotype Sorts" pitchFamily="2" charset="2"/>
              <a:buChar char="i"/>
            </a:pPr>
            <a:r>
              <a:rPr lang="en-US" sz="2000" dirty="0">
                <a:latin typeface="Verdana" pitchFamily="34" charset="0"/>
              </a:rPr>
              <a:t> </a:t>
            </a:r>
            <a:endParaRPr lang="en-US" sz="2000" dirty="0"/>
          </a:p>
          <a:p>
            <a:pPr marL="342900" indent="-342900" eaLnBrk="0" hangingPunct="0">
              <a:spcBef>
                <a:spcPct val="20000"/>
              </a:spcBef>
              <a:buClr>
                <a:schemeClr val="accent1"/>
              </a:buClr>
              <a:buFontTx/>
              <a:buChar char="•"/>
            </a:pPr>
            <a:r>
              <a:rPr lang="en-US" sz="2000" dirty="0">
                <a:latin typeface="Verdana" pitchFamily="34" charset="0"/>
              </a:rPr>
              <a:t>An increase in the </a:t>
            </a:r>
            <a:r>
              <a:rPr lang="en-US" sz="2000" i="1" dirty="0">
                <a:latin typeface="Verdana" pitchFamily="34" charset="0"/>
              </a:rPr>
              <a:t>concentration of greenhouse gases</a:t>
            </a:r>
            <a:r>
              <a:rPr lang="en-US" sz="2000" dirty="0">
                <a:latin typeface="Verdana" pitchFamily="34" charset="0"/>
              </a:rPr>
              <a:t> leads to an increase in </a:t>
            </a:r>
            <a:r>
              <a:rPr lang="en-US" sz="2000" dirty="0" smtClean="0">
                <a:latin typeface="Verdana" pitchFamily="34" charset="0"/>
              </a:rPr>
              <a:t>the </a:t>
            </a:r>
            <a:r>
              <a:rPr lang="en-US" sz="2000" i="1" dirty="0">
                <a:latin typeface="Verdana" pitchFamily="34" charset="0"/>
              </a:rPr>
              <a:t>magnitude of the greenhouse effect</a:t>
            </a:r>
            <a:r>
              <a:rPr lang="en-US" sz="2000" dirty="0">
                <a:latin typeface="Verdana" pitchFamily="34" charset="0"/>
              </a:rPr>
              <a:t>.  (Called enhanced greenhouse effect) </a:t>
            </a:r>
            <a:endParaRPr lang="en-US" sz="2000" dirty="0"/>
          </a:p>
          <a:p>
            <a:pPr marL="742950" lvl="1" indent="-285750" eaLnBrk="0" hangingPunct="0">
              <a:spcBef>
                <a:spcPct val="20000"/>
              </a:spcBef>
              <a:buClr>
                <a:schemeClr val="accent1"/>
              </a:buClr>
              <a:buFontTx/>
              <a:buChar char="–"/>
            </a:pPr>
            <a:r>
              <a:rPr lang="en-US" sz="2000" dirty="0">
                <a:latin typeface="Verdana" pitchFamily="34" charset="0"/>
              </a:rPr>
              <a:t>This results in global warming</a:t>
            </a:r>
            <a:endParaRPr 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19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1"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3" name="Rectangle 33"/>
          <p:cNvSpPr>
            <a:spLocks noChangeArrowheads="1"/>
          </p:cNvSpPr>
          <p:nvPr/>
        </p:nvSpPr>
        <p:spPr bwMode="auto">
          <a:xfrm>
            <a:off x="498475" y="214313"/>
            <a:ext cx="8229600" cy="668337"/>
          </a:xfrm>
          <a:prstGeom prst="rect">
            <a:avLst/>
          </a:prstGeom>
          <a:solidFill>
            <a:srgbClr val="FFFFFF"/>
          </a:solidFill>
          <a:ln w="9525">
            <a:solidFill>
              <a:srgbClr val="000000"/>
            </a:solidFill>
            <a:miter lim="800000"/>
            <a:headEnd/>
            <a:tailEnd/>
          </a:ln>
        </p:spPr>
        <p:txBody>
          <a:bodyPr/>
          <a:lstStyle/>
          <a:p>
            <a:pPr algn="ctr" eaLnBrk="0" hangingPunct="0"/>
            <a:r>
              <a:rPr lang="en-US" sz="3200" b="1">
                <a:latin typeface="Verdana" pitchFamily="34" charset="0"/>
              </a:rPr>
              <a:t>Atmospheric Feedbacks</a:t>
            </a:r>
            <a:endParaRPr lang="en-US" sz="4400" b="1"/>
          </a:p>
        </p:txBody>
      </p:sp>
      <p:sp>
        <p:nvSpPr>
          <p:cNvPr id="122912" name="Text Box 32"/>
          <p:cNvSpPr txBox="1">
            <a:spLocks noChangeArrowheads="1"/>
          </p:cNvSpPr>
          <p:nvPr/>
        </p:nvSpPr>
        <p:spPr bwMode="auto">
          <a:xfrm>
            <a:off x="990600" y="1600200"/>
            <a:ext cx="2219325" cy="396875"/>
          </a:xfrm>
          <a:prstGeom prst="rect">
            <a:avLst/>
          </a:prstGeom>
          <a:noFill/>
          <a:ln w="9525">
            <a:noFill/>
            <a:miter lim="800000"/>
            <a:headEnd/>
            <a:tailEnd/>
          </a:ln>
          <a:effectLst/>
        </p:spPr>
        <p:txBody>
          <a:bodyPr wrap="none">
            <a:spAutoFit/>
          </a:bodyPr>
          <a:lstStyle/>
          <a:p>
            <a:pPr eaLnBrk="0" hangingPunct="0"/>
            <a:r>
              <a:rPr lang="en-US" sz="2000" b="1" dirty="0">
                <a:latin typeface="Verdana" pitchFamily="34" charset="0"/>
                <a:cs typeface="Times New Roman" pitchFamily="18" charset="0"/>
              </a:rPr>
              <a:t>Increased CO</a:t>
            </a:r>
            <a:r>
              <a:rPr lang="en-US" sz="2000" b="1" baseline="-25000" dirty="0">
                <a:latin typeface="Verdana" pitchFamily="34" charset="0"/>
                <a:cs typeface="Times New Roman" pitchFamily="18" charset="0"/>
              </a:rPr>
              <a:t>2</a:t>
            </a:r>
            <a:endParaRPr lang="en-US" b="1" dirty="0"/>
          </a:p>
        </p:txBody>
      </p:sp>
      <p:sp>
        <p:nvSpPr>
          <p:cNvPr id="122911" name="Text Box 31"/>
          <p:cNvSpPr txBox="1">
            <a:spLocks noChangeArrowheads="1"/>
          </p:cNvSpPr>
          <p:nvPr/>
        </p:nvSpPr>
        <p:spPr bwMode="auto">
          <a:xfrm>
            <a:off x="714375" y="2528888"/>
            <a:ext cx="3013075" cy="396875"/>
          </a:xfrm>
          <a:prstGeom prst="rect">
            <a:avLst/>
          </a:prstGeom>
          <a:noFill/>
          <a:ln w="9525">
            <a:noFill/>
            <a:miter lim="800000"/>
            <a:headEnd/>
            <a:tailEnd/>
          </a:ln>
          <a:effectLst/>
        </p:spPr>
        <p:txBody>
          <a:bodyPr wrap="none">
            <a:spAutoFit/>
          </a:bodyPr>
          <a:lstStyle/>
          <a:p>
            <a:pPr eaLnBrk="0" hangingPunct="0"/>
            <a:r>
              <a:rPr lang="en-US" sz="2000" b="1" dirty="0">
                <a:latin typeface="Verdana" pitchFamily="34" charset="0"/>
                <a:cs typeface="Times New Roman" pitchFamily="18" charset="0"/>
              </a:rPr>
              <a:t>Higher temperature</a:t>
            </a:r>
            <a:endParaRPr lang="en-US" b="1" dirty="0"/>
          </a:p>
        </p:txBody>
      </p:sp>
      <p:sp>
        <p:nvSpPr>
          <p:cNvPr id="122910" name="Text Box 30"/>
          <p:cNvSpPr txBox="1">
            <a:spLocks noChangeArrowheads="1"/>
          </p:cNvSpPr>
          <p:nvPr/>
        </p:nvSpPr>
        <p:spPr bwMode="auto">
          <a:xfrm>
            <a:off x="841375" y="3189288"/>
            <a:ext cx="2714625" cy="396875"/>
          </a:xfrm>
          <a:prstGeom prst="rect">
            <a:avLst/>
          </a:prstGeom>
          <a:noFill/>
          <a:ln w="9525">
            <a:noFill/>
            <a:miter lim="800000"/>
            <a:headEnd/>
            <a:tailEnd/>
          </a:ln>
          <a:effectLst/>
        </p:spPr>
        <p:txBody>
          <a:bodyPr wrap="none">
            <a:spAutoFit/>
          </a:bodyPr>
          <a:lstStyle/>
          <a:p>
            <a:pPr eaLnBrk="0" hangingPunct="0"/>
            <a:r>
              <a:rPr lang="en-US" sz="2000" b="1" dirty="0">
                <a:latin typeface="Verdana" pitchFamily="34" charset="0"/>
                <a:cs typeface="Times New Roman" pitchFamily="18" charset="0"/>
              </a:rPr>
              <a:t>More water vapor</a:t>
            </a:r>
            <a:endParaRPr lang="en-US" b="1" dirty="0"/>
          </a:p>
        </p:txBody>
      </p:sp>
      <p:sp>
        <p:nvSpPr>
          <p:cNvPr id="122909" name="Line 29"/>
          <p:cNvSpPr>
            <a:spLocks noChangeShapeType="1"/>
          </p:cNvSpPr>
          <p:nvPr/>
        </p:nvSpPr>
        <p:spPr bwMode="auto">
          <a:xfrm>
            <a:off x="2060575" y="2030413"/>
            <a:ext cx="0" cy="533400"/>
          </a:xfrm>
          <a:prstGeom prst="line">
            <a:avLst/>
          </a:prstGeom>
          <a:noFill/>
          <a:ln w="28575">
            <a:solidFill>
              <a:srgbClr val="CC0000"/>
            </a:solidFill>
            <a:round/>
            <a:headEnd/>
            <a:tailEnd type="triangle" w="med" len="med"/>
          </a:ln>
          <a:effectLst/>
        </p:spPr>
        <p:txBody>
          <a:bodyPr wrap="none" anchor="ctr"/>
          <a:lstStyle/>
          <a:p>
            <a:endParaRPr lang="en-US"/>
          </a:p>
        </p:txBody>
      </p:sp>
      <p:sp>
        <p:nvSpPr>
          <p:cNvPr id="122908" name="AutoShape 28"/>
          <p:cNvSpPr>
            <a:spLocks noChangeArrowheads="1"/>
          </p:cNvSpPr>
          <p:nvPr/>
        </p:nvSpPr>
        <p:spPr bwMode="auto">
          <a:xfrm>
            <a:off x="371475" y="2627313"/>
            <a:ext cx="304800" cy="990600"/>
          </a:xfrm>
          <a:prstGeom prst="curvedRightArrow">
            <a:avLst>
              <a:gd name="adj1" fmla="val 65000"/>
              <a:gd name="adj2" fmla="val 130000"/>
              <a:gd name="adj3" fmla="val 33333"/>
            </a:avLst>
          </a:prstGeom>
          <a:solidFill>
            <a:srgbClr val="CC0000"/>
          </a:solidFill>
          <a:ln w="9525">
            <a:solidFill>
              <a:schemeClr val="tx1"/>
            </a:solidFill>
            <a:miter lim="800000"/>
            <a:headEnd/>
            <a:tailEnd/>
          </a:ln>
          <a:effectLst/>
        </p:spPr>
        <p:txBody>
          <a:bodyPr wrap="none" anchor="ctr"/>
          <a:lstStyle/>
          <a:p>
            <a:endParaRPr lang="en-US"/>
          </a:p>
        </p:txBody>
      </p:sp>
      <p:sp>
        <p:nvSpPr>
          <p:cNvPr id="122907" name="AutoShape 27"/>
          <p:cNvSpPr>
            <a:spLocks noChangeArrowheads="1"/>
          </p:cNvSpPr>
          <p:nvPr/>
        </p:nvSpPr>
        <p:spPr bwMode="auto">
          <a:xfrm rot="10800000">
            <a:off x="3733800" y="2514600"/>
            <a:ext cx="304800" cy="990600"/>
          </a:xfrm>
          <a:prstGeom prst="curvedRightArrow">
            <a:avLst>
              <a:gd name="adj1" fmla="val 65000"/>
              <a:gd name="adj2" fmla="val 130000"/>
              <a:gd name="adj3" fmla="val 33333"/>
            </a:avLst>
          </a:prstGeom>
          <a:solidFill>
            <a:srgbClr val="CC0000"/>
          </a:solidFill>
          <a:ln w="9525">
            <a:solidFill>
              <a:schemeClr val="tx1"/>
            </a:solidFill>
            <a:miter lim="800000"/>
            <a:headEnd/>
            <a:tailEnd/>
          </a:ln>
          <a:effectLst/>
        </p:spPr>
        <p:txBody>
          <a:bodyPr wrap="none" anchor="ctr"/>
          <a:lstStyle/>
          <a:p>
            <a:endParaRPr lang="en-US"/>
          </a:p>
        </p:txBody>
      </p:sp>
      <p:sp>
        <p:nvSpPr>
          <p:cNvPr id="122906" name="Text Box 26"/>
          <p:cNvSpPr txBox="1">
            <a:spLocks noChangeArrowheads="1"/>
          </p:cNvSpPr>
          <p:nvPr/>
        </p:nvSpPr>
        <p:spPr bwMode="auto">
          <a:xfrm>
            <a:off x="1108075" y="1055688"/>
            <a:ext cx="1865313" cy="457200"/>
          </a:xfrm>
          <a:prstGeom prst="rect">
            <a:avLst/>
          </a:prstGeom>
          <a:noFill/>
          <a:ln w="9525">
            <a:noFill/>
            <a:miter lim="800000"/>
            <a:headEnd/>
            <a:tailEnd/>
          </a:ln>
          <a:effectLst/>
        </p:spPr>
        <p:txBody>
          <a:bodyPr wrap="none">
            <a:spAutoFit/>
          </a:bodyPr>
          <a:lstStyle/>
          <a:p>
            <a:pPr eaLnBrk="0" hangingPunct="0"/>
            <a:r>
              <a:rPr lang="en-US" b="1" dirty="0">
                <a:latin typeface="Verdana" pitchFamily="34" charset="0"/>
                <a:cs typeface="Times New Roman" pitchFamily="18" charset="0"/>
              </a:rPr>
              <a:t>POSITIVE</a:t>
            </a:r>
            <a:endParaRPr lang="en-US" b="1" dirty="0"/>
          </a:p>
        </p:txBody>
      </p:sp>
      <p:sp>
        <p:nvSpPr>
          <p:cNvPr id="122905" name="Text Box 25"/>
          <p:cNvSpPr txBox="1">
            <a:spLocks noChangeArrowheads="1"/>
          </p:cNvSpPr>
          <p:nvPr/>
        </p:nvSpPr>
        <p:spPr bwMode="auto">
          <a:xfrm>
            <a:off x="5983288" y="1004888"/>
            <a:ext cx="1951038" cy="457200"/>
          </a:xfrm>
          <a:prstGeom prst="rect">
            <a:avLst/>
          </a:prstGeom>
          <a:noFill/>
          <a:ln w="9525">
            <a:noFill/>
            <a:miter lim="800000"/>
            <a:headEnd/>
            <a:tailEnd/>
          </a:ln>
          <a:effectLst/>
        </p:spPr>
        <p:txBody>
          <a:bodyPr wrap="none">
            <a:spAutoFit/>
          </a:bodyPr>
          <a:lstStyle/>
          <a:p>
            <a:pPr eaLnBrk="0" hangingPunct="0"/>
            <a:r>
              <a:rPr lang="en-US" b="1">
                <a:latin typeface="Verdana" pitchFamily="34" charset="0"/>
                <a:cs typeface="Times New Roman" pitchFamily="18" charset="0"/>
              </a:rPr>
              <a:t>NEGATIVE</a:t>
            </a:r>
            <a:endParaRPr lang="en-US" b="1"/>
          </a:p>
        </p:txBody>
      </p:sp>
      <p:sp>
        <p:nvSpPr>
          <p:cNvPr id="122904" name="Rectangle 24"/>
          <p:cNvSpPr>
            <a:spLocks noChangeArrowheads="1"/>
          </p:cNvSpPr>
          <p:nvPr/>
        </p:nvSpPr>
        <p:spPr bwMode="auto">
          <a:xfrm>
            <a:off x="5556250" y="1560513"/>
            <a:ext cx="2667000" cy="1006475"/>
          </a:xfrm>
          <a:prstGeom prst="rect">
            <a:avLst/>
          </a:prstGeom>
          <a:noFill/>
          <a:ln w="9525">
            <a:noFill/>
            <a:miter lim="800000"/>
            <a:headEnd/>
            <a:tailEnd/>
          </a:ln>
          <a:effectLst/>
        </p:spPr>
        <p:txBody>
          <a:bodyPr>
            <a:spAutoFit/>
          </a:bodyPr>
          <a:lstStyle/>
          <a:p>
            <a:pPr algn="ctr" eaLnBrk="0" hangingPunct="0"/>
            <a:r>
              <a:rPr lang="en-US" sz="2000" b="1" dirty="0">
                <a:latin typeface="Verdana" pitchFamily="34" charset="0"/>
                <a:cs typeface="Times New Roman" pitchFamily="18" charset="0"/>
              </a:rPr>
              <a:t>More water vapor &amp; other changes</a:t>
            </a:r>
            <a:endParaRPr lang="en-US" b="1" dirty="0"/>
          </a:p>
        </p:txBody>
      </p:sp>
      <p:sp>
        <p:nvSpPr>
          <p:cNvPr id="122903" name="Line 23"/>
          <p:cNvSpPr>
            <a:spLocks noChangeShapeType="1"/>
          </p:cNvSpPr>
          <p:nvPr/>
        </p:nvSpPr>
        <p:spPr bwMode="auto">
          <a:xfrm>
            <a:off x="6889750" y="2271713"/>
            <a:ext cx="0" cy="533400"/>
          </a:xfrm>
          <a:prstGeom prst="line">
            <a:avLst/>
          </a:prstGeom>
          <a:noFill/>
          <a:ln w="28575">
            <a:solidFill>
              <a:srgbClr val="CC0000"/>
            </a:solidFill>
            <a:round/>
            <a:headEnd/>
            <a:tailEnd type="triangle" w="med" len="med"/>
          </a:ln>
          <a:effectLst/>
        </p:spPr>
        <p:txBody>
          <a:bodyPr wrap="none" anchor="ctr"/>
          <a:lstStyle/>
          <a:p>
            <a:endParaRPr lang="en-US"/>
          </a:p>
        </p:txBody>
      </p:sp>
      <p:sp>
        <p:nvSpPr>
          <p:cNvPr id="122902" name="Text Box 22"/>
          <p:cNvSpPr txBox="1">
            <a:spLocks noChangeArrowheads="1"/>
          </p:cNvSpPr>
          <p:nvPr/>
        </p:nvSpPr>
        <p:spPr bwMode="auto">
          <a:xfrm>
            <a:off x="5375275" y="2795588"/>
            <a:ext cx="3343275" cy="396875"/>
          </a:xfrm>
          <a:prstGeom prst="rect">
            <a:avLst/>
          </a:prstGeom>
          <a:noFill/>
          <a:ln w="9525">
            <a:noFill/>
            <a:miter lim="800000"/>
            <a:headEnd/>
            <a:tailEnd/>
          </a:ln>
          <a:effectLst/>
        </p:spPr>
        <p:txBody>
          <a:bodyPr wrap="none">
            <a:spAutoFit/>
          </a:bodyPr>
          <a:lstStyle/>
          <a:p>
            <a:pPr eaLnBrk="0" hangingPunct="0"/>
            <a:r>
              <a:rPr lang="en-US" sz="2000" b="1" dirty="0">
                <a:latin typeface="Verdana" pitchFamily="34" charset="0"/>
                <a:cs typeface="Times New Roman" pitchFamily="18" charset="0"/>
              </a:rPr>
              <a:t>Increased cloud cover</a:t>
            </a:r>
            <a:endParaRPr lang="en-US" b="1" dirty="0"/>
          </a:p>
        </p:txBody>
      </p:sp>
      <p:sp>
        <p:nvSpPr>
          <p:cNvPr id="122901" name="Line 21"/>
          <p:cNvSpPr>
            <a:spLocks noChangeShapeType="1"/>
          </p:cNvSpPr>
          <p:nvPr/>
        </p:nvSpPr>
        <p:spPr bwMode="auto">
          <a:xfrm>
            <a:off x="6889750" y="3211513"/>
            <a:ext cx="0" cy="533400"/>
          </a:xfrm>
          <a:prstGeom prst="line">
            <a:avLst/>
          </a:prstGeom>
          <a:noFill/>
          <a:ln w="28575">
            <a:solidFill>
              <a:srgbClr val="CC0000"/>
            </a:solidFill>
            <a:round/>
            <a:headEnd/>
            <a:tailEnd type="triangle" w="med" len="med"/>
          </a:ln>
          <a:effectLst/>
        </p:spPr>
        <p:txBody>
          <a:bodyPr wrap="none" anchor="ctr"/>
          <a:lstStyle/>
          <a:p>
            <a:endParaRPr lang="en-US"/>
          </a:p>
        </p:txBody>
      </p:sp>
      <p:sp>
        <p:nvSpPr>
          <p:cNvPr id="122900" name="Text Box 20"/>
          <p:cNvSpPr txBox="1">
            <a:spLocks noChangeArrowheads="1"/>
          </p:cNvSpPr>
          <p:nvPr/>
        </p:nvSpPr>
        <p:spPr bwMode="auto">
          <a:xfrm>
            <a:off x="4716463" y="3733800"/>
            <a:ext cx="4427538" cy="396875"/>
          </a:xfrm>
          <a:prstGeom prst="rect">
            <a:avLst/>
          </a:prstGeom>
          <a:noFill/>
          <a:ln w="9525">
            <a:noFill/>
            <a:miter lim="800000"/>
            <a:headEnd/>
            <a:tailEnd/>
          </a:ln>
          <a:effectLst/>
        </p:spPr>
        <p:txBody>
          <a:bodyPr wrap="none">
            <a:spAutoFit/>
          </a:bodyPr>
          <a:lstStyle/>
          <a:p>
            <a:pPr eaLnBrk="0" hangingPunct="0"/>
            <a:r>
              <a:rPr lang="en-US" sz="2000" b="1">
                <a:latin typeface="Verdana" pitchFamily="34" charset="0"/>
                <a:cs typeface="Times New Roman" pitchFamily="18" charset="0"/>
              </a:rPr>
              <a:t>More reflected solar radiation</a:t>
            </a:r>
            <a:endParaRPr lang="en-US" b="1"/>
          </a:p>
        </p:txBody>
      </p:sp>
      <p:sp>
        <p:nvSpPr>
          <p:cNvPr id="122899" name="Line 19"/>
          <p:cNvSpPr>
            <a:spLocks noChangeShapeType="1"/>
          </p:cNvSpPr>
          <p:nvPr/>
        </p:nvSpPr>
        <p:spPr bwMode="auto">
          <a:xfrm>
            <a:off x="6889750" y="4189413"/>
            <a:ext cx="0" cy="533400"/>
          </a:xfrm>
          <a:prstGeom prst="line">
            <a:avLst/>
          </a:prstGeom>
          <a:noFill/>
          <a:ln w="28575">
            <a:solidFill>
              <a:srgbClr val="CC0000"/>
            </a:solidFill>
            <a:round/>
            <a:headEnd/>
            <a:tailEnd type="triangle" w="med" len="med"/>
          </a:ln>
          <a:effectLst/>
        </p:spPr>
        <p:txBody>
          <a:bodyPr wrap="none" anchor="ctr"/>
          <a:lstStyle/>
          <a:p>
            <a:endParaRPr lang="en-US"/>
          </a:p>
        </p:txBody>
      </p:sp>
      <p:sp>
        <p:nvSpPr>
          <p:cNvPr id="122898" name="Text Box 18"/>
          <p:cNvSpPr txBox="1">
            <a:spLocks noChangeArrowheads="1"/>
          </p:cNvSpPr>
          <p:nvPr/>
        </p:nvSpPr>
        <p:spPr bwMode="auto">
          <a:xfrm>
            <a:off x="5575300" y="4810125"/>
            <a:ext cx="2940050" cy="396875"/>
          </a:xfrm>
          <a:prstGeom prst="rect">
            <a:avLst/>
          </a:prstGeom>
          <a:noFill/>
          <a:ln w="9525">
            <a:noFill/>
            <a:miter lim="800000"/>
            <a:headEnd/>
            <a:tailEnd/>
          </a:ln>
          <a:effectLst/>
        </p:spPr>
        <p:txBody>
          <a:bodyPr wrap="none">
            <a:spAutoFit/>
          </a:bodyPr>
          <a:lstStyle/>
          <a:p>
            <a:pPr eaLnBrk="0" hangingPunct="0"/>
            <a:r>
              <a:rPr lang="en-US" sz="2000" b="1">
                <a:latin typeface="Verdana" pitchFamily="34" charset="0"/>
                <a:cs typeface="Times New Roman" pitchFamily="18" charset="0"/>
              </a:rPr>
              <a:t>Lower temperature</a:t>
            </a:r>
            <a:endParaRPr lang="en-US" b="1"/>
          </a:p>
        </p:txBody>
      </p:sp>
      <p:sp>
        <p:nvSpPr>
          <p:cNvPr id="122897" name="Text Box 17"/>
          <p:cNvSpPr txBox="1">
            <a:spLocks noChangeArrowheads="1"/>
          </p:cNvSpPr>
          <p:nvPr/>
        </p:nvSpPr>
        <p:spPr bwMode="auto">
          <a:xfrm>
            <a:off x="5730875" y="5500688"/>
            <a:ext cx="2635250" cy="396875"/>
          </a:xfrm>
          <a:prstGeom prst="rect">
            <a:avLst/>
          </a:prstGeom>
          <a:noFill/>
          <a:ln w="9525">
            <a:noFill/>
            <a:miter lim="800000"/>
            <a:headEnd/>
            <a:tailEnd/>
          </a:ln>
          <a:effectLst/>
        </p:spPr>
        <p:txBody>
          <a:bodyPr wrap="none">
            <a:spAutoFit/>
          </a:bodyPr>
          <a:lstStyle/>
          <a:p>
            <a:pPr eaLnBrk="0" hangingPunct="0"/>
            <a:r>
              <a:rPr lang="en-US" sz="2000" b="1">
                <a:latin typeface="Verdana" pitchFamily="34" charset="0"/>
                <a:cs typeface="Times New Roman" pitchFamily="18" charset="0"/>
              </a:rPr>
              <a:t>Less water vapor</a:t>
            </a:r>
            <a:endParaRPr lang="en-US" b="1"/>
          </a:p>
        </p:txBody>
      </p:sp>
      <p:sp>
        <p:nvSpPr>
          <p:cNvPr id="122896" name="AutoShape 16"/>
          <p:cNvSpPr>
            <a:spLocks noChangeArrowheads="1"/>
          </p:cNvSpPr>
          <p:nvPr/>
        </p:nvSpPr>
        <p:spPr bwMode="auto">
          <a:xfrm>
            <a:off x="5273675" y="4913313"/>
            <a:ext cx="304800" cy="990600"/>
          </a:xfrm>
          <a:prstGeom prst="curvedRightArrow">
            <a:avLst>
              <a:gd name="adj1" fmla="val 65000"/>
              <a:gd name="adj2" fmla="val 130000"/>
              <a:gd name="adj3" fmla="val 33333"/>
            </a:avLst>
          </a:prstGeom>
          <a:solidFill>
            <a:srgbClr val="CC0000"/>
          </a:solidFill>
          <a:ln w="9525">
            <a:solidFill>
              <a:schemeClr val="tx1"/>
            </a:solidFill>
            <a:miter lim="800000"/>
            <a:headEnd/>
            <a:tailEnd/>
          </a:ln>
          <a:effectLst/>
        </p:spPr>
        <p:txBody>
          <a:bodyPr wrap="none" anchor="ctr"/>
          <a:lstStyle/>
          <a:p>
            <a:endParaRPr lang="en-US"/>
          </a:p>
        </p:txBody>
      </p:sp>
      <p:sp>
        <p:nvSpPr>
          <p:cNvPr id="122895" name="AutoShape 15"/>
          <p:cNvSpPr>
            <a:spLocks noChangeArrowheads="1"/>
          </p:cNvSpPr>
          <p:nvPr/>
        </p:nvSpPr>
        <p:spPr bwMode="auto">
          <a:xfrm rot="10800000">
            <a:off x="8458200" y="4876800"/>
            <a:ext cx="304800" cy="990600"/>
          </a:xfrm>
          <a:prstGeom prst="curvedRightArrow">
            <a:avLst>
              <a:gd name="adj1" fmla="val 65000"/>
              <a:gd name="adj2" fmla="val 130000"/>
              <a:gd name="adj3" fmla="val 33333"/>
            </a:avLst>
          </a:prstGeom>
          <a:solidFill>
            <a:srgbClr val="CC0000"/>
          </a:solidFill>
          <a:ln w="9525">
            <a:solidFill>
              <a:schemeClr val="tx1"/>
            </a:solidFill>
            <a:miter lim="800000"/>
            <a:headEnd/>
            <a:tailEnd/>
          </a:ln>
          <a:effectLst/>
        </p:spPr>
        <p:txBody>
          <a:bodyPr wrap="none" anchor="ctr"/>
          <a:lstStyle/>
          <a:p>
            <a:endParaRPr lang="en-US"/>
          </a:p>
        </p:txBody>
      </p:sp>
      <p:sp>
        <p:nvSpPr>
          <p:cNvPr id="122894" name="Line 14"/>
          <p:cNvSpPr>
            <a:spLocks noChangeShapeType="1"/>
          </p:cNvSpPr>
          <p:nvPr/>
        </p:nvSpPr>
        <p:spPr bwMode="auto">
          <a:xfrm flipH="1">
            <a:off x="2860675" y="3143250"/>
            <a:ext cx="2849563" cy="1514475"/>
          </a:xfrm>
          <a:prstGeom prst="line">
            <a:avLst/>
          </a:prstGeom>
          <a:noFill/>
          <a:ln w="28575">
            <a:solidFill>
              <a:srgbClr val="CC0000"/>
            </a:solidFill>
            <a:round/>
            <a:headEnd/>
            <a:tailEnd type="triangle" w="med" len="med"/>
          </a:ln>
          <a:effectLst/>
        </p:spPr>
        <p:txBody>
          <a:bodyPr wrap="none" anchor="ctr"/>
          <a:lstStyle/>
          <a:p>
            <a:endParaRPr lang="en-US"/>
          </a:p>
        </p:txBody>
      </p:sp>
      <p:sp>
        <p:nvSpPr>
          <p:cNvPr id="122893" name="Text Box 13"/>
          <p:cNvSpPr txBox="1">
            <a:spLocks noChangeArrowheads="1"/>
          </p:cNvSpPr>
          <p:nvPr/>
        </p:nvSpPr>
        <p:spPr bwMode="auto">
          <a:xfrm>
            <a:off x="306388" y="4637088"/>
            <a:ext cx="4918075" cy="396875"/>
          </a:xfrm>
          <a:prstGeom prst="rect">
            <a:avLst/>
          </a:prstGeom>
          <a:noFill/>
          <a:ln w="9525">
            <a:noFill/>
            <a:miter lim="800000"/>
            <a:headEnd/>
            <a:tailEnd/>
          </a:ln>
          <a:effectLst/>
        </p:spPr>
        <p:txBody>
          <a:bodyPr wrap="none">
            <a:spAutoFit/>
          </a:bodyPr>
          <a:lstStyle/>
          <a:p>
            <a:pPr eaLnBrk="0" hangingPunct="0"/>
            <a:r>
              <a:rPr lang="en-US" sz="2000" b="1">
                <a:latin typeface="Verdana" pitchFamily="34" charset="0"/>
                <a:cs typeface="Times New Roman" pitchFamily="18" charset="0"/>
              </a:rPr>
              <a:t>More absorbed infrared radiation</a:t>
            </a:r>
            <a:endParaRPr lang="en-US" b="1"/>
          </a:p>
        </p:txBody>
      </p:sp>
      <p:sp>
        <p:nvSpPr>
          <p:cNvPr id="122892" name="Text Box 12"/>
          <p:cNvSpPr txBox="1">
            <a:spLocks noChangeArrowheads="1"/>
          </p:cNvSpPr>
          <p:nvPr/>
        </p:nvSpPr>
        <p:spPr bwMode="auto">
          <a:xfrm>
            <a:off x="984250" y="5556250"/>
            <a:ext cx="3013075" cy="396875"/>
          </a:xfrm>
          <a:prstGeom prst="rect">
            <a:avLst/>
          </a:prstGeom>
          <a:noFill/>
          <a:ln w="9525">
            <a:noFill/>
            <a:miter lim="800000"/>
            <a:headEnd/>
            <a:tailEnd/>
          </a:ln>
          <a:effectLst/>
        </p:spPr>
        <p:txBody>
          <a:bodyPr wrap="none">
            <a:spAutoFit/>
          </a:bodyPr>
          <a:lstStyle/>
          <a:p>
            <a:pPr eaLnBrk="0" hangingPunct="0"/>
            <a:r>
              <a:rPr lang="en-US" sz="2000" b="1">
                <a:latin typeface="Verdana" pitchFamily="34" charset="0"/>
                <a:cs typeface="Times New Roman" pitchFamily="18" charset="0"/>
              </a:rPr>
              <a:t>Higher temperature</a:t>
            </a:r>
            <a:endParaRPr lang="en-US" b="1"/>
          </a:p>
        </p:txBody>
      </p:sp>
      <p:sp>
        <p:nvSpPr>
          <p:cNvPr id="122891" name="Text Box 11"/>
          <p:cNvSpPr txBox="1">
            <a:spLocks noChangeArrowheads="1"/>
          </p:cNvSpPr>
          <p:nvPr/>
        </p:nvSpPr>
        <p:spPr bwMode="auto">
          <a:xfrm>
            <a:off x="1111250" y="6216650"/>
            <a:ext cx="2714625" cy="396875"/>
          </a:xfrm>
          <a:prstGeom prst="rect">
            <a:avLst/>
          </a:prstGeom>
          <a:noFill/>
          <a:ln w="9525">
            <a:noFill/>
            <a:miter lim="800000"/>
            <a:headEnd/>
            <a:tailEnd/>
          </a:ln>
          <a:effectLst/>
        </p:spPr>
        <p:txBody>
          <a:bodyPr wrap="none">
            <a:spAutoFit/>
          </a:bodyPr>
          <a:lstStyle/>
          <a:p>
            <a:pPr eaLnBrk="0" hangingPunct="0"/>
            <a:r>
              <a:rPr lang="en-US" sz="2000" b="1">
                <a:latin typeface="Verdana" pitchFamily="34" charset="0"/>
                <a:cs typeface="Times New Roman" pitchFamily="18" charset="0"/>
              </a:rPr>
              <a:t>More water vapor</a:t>
            </a:r>
            <a:endParaRPr lang="en-US" b="1"/>
          </a:p>
        </p:txBody>
      </p:sp>
      <p:sp>
        <p:nvSpPr>
          <p:cNvPr id="122890" name="Line 10"/>
          <p:cNvSpPr>
            <a:spLocks noChangeShapeType="1"/>
          </p:cNvSpPr>
          <p:nvPr/>
        </p:nvSpPr>
        <p:spPr bwMode="auto">
          <a:xfrm>
            <a:off x="2330450" y="5057775"/>
            <a:ext cx="0" cy="533400"/>
          </a:xfrm>
          <a:prstGeom prst="line">
            <a:avLst/>
          </a:prstGeom>
          <a:noFill/>
          <a:ln w="28575">
            <a:solidFill>
              <a:srgbClr val="CC0000"/>
            </a:solidFill>
            <a:round/>
            <a:headEnd/>
            <a:tailEnd type="triangle" w="med" len="med"/>
          </a:ln>
          <a:effectLst/>
        </p:spPr>
        <p:txBody>
          <a:bodyPr wrap="none" anchor="ctr"/>
          <a:lstStyle/>
          <a:p>
            <a:endParaRPr lang="en-US"/>
          </a:p>
        </p:txBody>
      </p:sp>
      <p:sp>
        <p:nvSpPr>
          <p:cNvPr id="122889" name="AutoShape 9"/>
          <p:cNvSpPr>
            <a:spLocks noChangeArrowheads="1"/>
          </p:cNvSpPr>
          <p:nvPr/>
        </p:nvSpPr>
        <p:spPr bwMode="auto">
          <a:xfrm>
            <a:off x="641350" y="5654675"/>
            <a:ext cx="304800" cy="990600"/>
          </a:xfrm>
          <a:prstGeom prst="curvedRightArrow">
            <a:avLst>
              <a:gd name="adj1" fmla="val 65000"/>
              <a:gd name="adj2" fmla="val 130000"/>
              <a:gd name="adj3" fmla="val 33333"/>
            </a:avLst>
          </a:prstGeom>
          <a:solidFill>
            <a:srgbClr val="CC0000"/>
          </a:solidFill>
          <a:ln w="9525">
            <a:solidFill>
              <a:schemeClr val="tx1"/>
            </a:solidFill>
            <a:miter lim="800000"/>
            <a:headEnd/>
            <a:tailEnd/>
          </a:ln>
          <a:effectLst/>
        </p:spPr>
        <p:txBody>
          <a:bodyPr wrap="none" anchor="ctr"/>
          <a:lstStyle/>
          <a:p>
            <a:endParaRPr lang="en-US"/>
          </a:p>
        </p:txBody>
      </p:sp>
      <p:sp>
        <p:nvSpPr>
          <p:cNvPr id="122888" name="AutoShape 8"/>
          <p:cNvSpPr>
            <a:spLocks noChangeArrowheads="1"/>
          </p:cNvSpPr>
          <p:nvPr/>
        </p:nvSpPr>
        <p:spPr bwMode="auto">
          <a:xfrm rot="10800000">
            <a:off x="4038600" y="5562600"/>
            <a:ext cx="304800" cy="990600"/>
          </a:xfrm>
          <a:prstGeom prst="curvedRightArrow">
            <a:avLst>
              <a:gd name="adj1" fmla="val 65000"/>
              <a:gd name="adj2" fmla="val 130000"/>
              <a:gd name="adj3" fmla="val 33333"/>
            </a:avLst>
          </a:prstGeom>
          <a:solidFill>
            <a:srgbClr val="CC0000"/>
          </a:solidFill>
          <a:ln w="9525">
            <a:solidFill>
              <a:schemeClr val="tx1"/>
            </a:solidFill>
            <a:miter lim="800000"/>
            <a:headEnd/>
            <a:tailEnd/>
          </a:ln>
          <a:effectLst/>
        </p:spPr>
        <p:txBody>
          <a:bodyPr wrap="none" anchor="ctr"/>
          <a:lstStyle/>
          <a:p>
            <a:endParaRPr lang="en-US"/>
          </a:p>
        </p:txBody>
      </p:sp>
      <p:sp>
        <p:nvSpPr>
          <p:cNvPr id="122887" name="Text Box 7"/>
          <p:cNvSpPr txBox="1">
            <a:spLocks noChangeArrowheads="1"/>
          </p:cNvSpPr>
          <p:nvPr/>
        </p:nvSpPr>
        <p:spPr bwMode="auto">
          <a:xfrm>
            <a:off x="8451850" y="5189538"/>
            <a:ext cx="357188" cy="457200"/>
          </a:xfrm>
          <a:prstGeom prst="rect">
            <a:avLst/>
          </a:prstGeom>
          <a:noFill/>
          <a:ln w="9525">
            <a:noFill/>
            <a:miter lim="800000"/>
            <a:headEnd/>
            <a:tailEnd/>
          </a:ln>
          <a:effectLst/>
        </p:spPr>
        <p:txBody>
          <a:bodyPr wrap="none">
            <a:spAutoFit/>
          </a:bodyPr>
          <a:lstStyle/>
          <a:p>
            <a:pPr eaLnBrk="0" hangingPunct="0"/>
            <a:r>
              <a:rPr lang="en-US" b="1" dirty="0">
                <a:cs typeface="Times New Roman" pitchFamily="18" charset="0"/>
              </a:rPr>
              <a:t>+</a:t>
            </a:r>
            <a:endParaRPr lang="en-US" b="1" dirty="0"/>
          </a:p>
        </p:txBody>
      </p:sp>
      <p:sp>
        <p:nvSpPr>
          <p:cNvPr id="122886" name="Text Box 6"/>
          <p:cNvSpPr txBox="1">
            <a:spLocks noChangeArrowheads="1"/>
          </p:cNvSpPr>
          <p:nvPr/>
        </p:nvSpPr>
        <p:spPr bwMode="auto">
          <a:xfrm>
            <a:off x="3962400" y="5943600"/>
            <a:ext cx="357188" cy="457200"/>
          </a:xfrm>
          <a:prstGeom prst="rect">
            <a:avLst/>
          </a:prstGeom>
          <a:noFill/>
          <a:ln w="9525">
            <a:noFill/>
            <a:miter lim="800000"/>
            <a:headEnd/>
            <a:tailEnd/>
          </a:ln>
          <a:effectLst/>
        </p:spPr>
        <p:txBody>
          <a:bodyPr wrap="none">
            <a:spAutoFit/>
          </a:bodyPr>
          <a:lstStyle/>
          <a:p>
            <a:pPr eaLnBrk="0" hangingPunct="0"/>
            <a:r>
              <a:rPr lang="en-US" b="1">
                <a:cs typeface="Times New Roman" pitchFamily="18" charset="0"/>
              </a:rPr>
              <a:t>+</a:t>
            </a:r>
            <a:endParaRPr lang="en-US" b="1"/>
          </a:p>
        </p:txBody>
      </p:sp>
      <p:sp>
        <p:nvSpPr>
          <p:cNvPr id="122885" name="Text Box 5"/>
          <p:cNvSpPr txBox="1">
            <a:spLocks noChangeArrowheads="1"/>
          </p:cNvSpPr>
          <p:nvPr/>
        </p:nvSpPr>
        <p:spPr bwMode="auto">
          <a:xfrm>
            <a:off x="3505200" y="2819400"/>
            <a:ext cx="357188" cy="457200"/>
          </a:xfrm>
          <a:prstGeom prst="rect">
            <a:avLst/>
          </a:prstGeom>
          <a:noFill/>
          <a:ln w="9525">
            <a:noFill/>
            <a:miter lim="800000"/>
            <a:headEnd/>
            <a:tailEnd/>
          </a:ln>
          <a:effectLst/>
        </p:spPr>
        <p:txBody>
          <a:bodyPr wrap="none">
            <a:spAutoFit/>
          </a:bodyPr>
          <a:lstStyle/>
          <a:p>
            <a:pPr eaLnBrk="0" hangingPunct="0"/>
            <a:r>
              <a:rPr lang="en-US" b="1" dirty="0">
                <a:cs typeface="Times New Roman" pitchFamily="18" charset="0"/>
              </a:rPr>
              <a:t>+</a:t>
            </a:r>
            <a:endParaRPr lang="en-US" b="1" dirty="0"/>
          </a:p>
        </p:txBody>
      </p:sp>
      <p:sp>
        <p:nvSpPr>
          <p:cNvPr id="122884" name="Text Box 4"/>
          <p:cNvSpPr txBox="1">
            <a:spLocks noChangeArrowheads="1"/>
          </p:cNvSpPr>
          <p:nvPr/>
        </p:nvSpPr>
        <p:spPr bwMode="auto">
          <a:xfrm>
            <a:off x="2354263" y="5035550"/>
            <a:ext cx="357188" cy="457200"/>
          </a:xfrm>
          <a:prstGeom prst="rect">
            <a:avLst/>
          </a:prstGeom>
          <a:noFill/>
          <a:ln w="9525">
            <a:noFill/>
            <a:miter lim="800000"/>
            <a:headEnd/>
            <a:tailEnd/>
          </a:ln>
          <a:effectLst/>
        </p:spPr>
        <p:txBody>
          <a:bodyPr wrap="none">
            <a:spAutoFit/>
          </a:bodyPr>
          <a:lstStyle/>
          <a:p>
            <a:pPr eaLnBrk="0" hangingPunct="0"/>
            <a:r>
              <a:rPr lang="en-US" b="1">
                <a:cs typeface="Times New Roman" pitchFamily="18" charset="0"/>
              </a:rPr>
              <a:t>+</a:t>
            </a:r>
            <a:endParaRPr lang="en-US" b="1"/>
          </a:p>
        </p:txBody>
      </p:sp>
      <p:sp>
        <p:nvSpPr>
          <p:cNvPr id="122883" name="Text Box 3"/>
          <p:cNvSpPr txBox="1">
            <a:spLocks noChangeArrowheads="1"/>
          </p:cNvSpPr>
          <p:nvPr/>
        </p:nvSpPr>
        <p:spPr bwMode="auto">
          <a:xfrm>
            <a:off x="2103438" y="2017713"/>
            <a:ext cx="357188" cy="457200"/>
          </a:xfrm>
          <a:prstGeom prst="rect">
            <a:avLst/>
          </a:prstGeom>
          <a:noFill/>
          <a:ln w="9525">
            <a:noFill/>
            <a:miter lim="800000"/>
            <a:headEnd/>
            <a:tailEnd/>
          </a:ln>
          <a:effectLst/>
        </p:spPr>
        <p:txBody>
          <a:bodyPr wrap="none">
            <a:spAutoFit/>
          </a:bodyPr>
          <a:lstStyle/>
          <a:p>
            <a:pPr eaLnBrk="0" hangingPunct="0"/>
            <a:r>
              <a:rPr lang="en-US" b="1">
                <a:cs typeface="Times New Roman" pitchFamily="18" charset="0"/>
              </a:rPr>
              <a:t>+</a:t>
            </a:r>
            <a:endParaRPr lang="en-US" b="1"/>
          </a:p>
        </p:txBody>
      </p:sp>
      <p:sp>
        <p:nvSpPr>
          <p:cNvPr id="122882" name="Text Box 2"/>
          <p:cNvSpPr txBox="1">
            <a:spLocks noChangeArrowheads="1"/>
          </p:cNvSpPr>
          <p:nvPr/>
        </p:nvSpPr>
        <p:spPr bwMode="auto">
          <a:xfrm>
            <a:off x="6907213" y="4138613"/>
            <a:ext cx="336550" cy="457200"/>
          </a:xfrm>
          <a:prstGeom prst="rect">
            <a:avLst/>
          </a:prstGeom>
          <a:noFill/>
          <a:ln w="9525">
            <a:noFill/>
            <a:miter lim="800000"/>
            <a:headEnd/>
            <a:tailEnd/>
          </a:ln>
          <a:effectLst/>
        </p:spPr>
        <p:txBody>
          <a:bodyPr wrap="none">
            <a:spAutoFit/>
          </a:bodyPr>
          <a:lstStyle/>
          <a:p>
            <a:pPr eaLnBrk="0" hangingPunct="0"/>
            <a:r>
              <a:rPr lang="en-US" b="1">
                <a:cs typeface="Times New Roman" pitchFamily="18" charset="0"/>
              </a:rPr>
              <a:t>–</a:t>
            </a:r>
            <a:endParaRPr lang="en-US" b="1"/>
          </a:p>
        </p:txBody>
      </p:sp>
      <p:grpSp>
        <p:nvGrpSpPr>
          <p:cNvPr id="3" name="Group 41"/>
          <p:cNvGrpSpPr>
            <a:grpSpLocks/>
          </p:cNvGrpSpPr>
          <p:nvPr/>
        </p:nvGrpSpPr>
        <p:grpSpPr bwMode="auto">
          <a:xfrm>
            <a:off x="41275" y="4595813"/>
            <a:ext cx="18288000" cy="0"/>
            <a:chOff x="41275" y="4595813"/>
            <a:chExt cx="18288000" cy="0"/>
          </a:xfrm>
        </p:grpSpPr>
        <p:sp>
          <p:nvSpPr>
            <p:cNvPr id="122917" name="Rectangle 37"/>
            <p:cNvSpPr>
              <a:spLocks noChangeArrowheads="1"/>
            </p:cNvSpPr>
            <p:nvPr/>
          </p:nvSpPr>
          <p:spPr bwMode="auto">
            <a:xfrm>
              <a:off x="0" y="2816"/>
              <a:ext cx="5760" cy="0"/>
            </a:xfrm>
            <a:prstGeom prst="rect">
              <a:avLst/>
            </a:prstGeom>
            <a:noFill/>
            <a:ln w="9525">
              <a:noFill/>
              <a:miter lim="800000"/>
              <a:headEnd/>
              <a:tailEnd/>
            </a:ln>
            <a:effectLst/>
          </p:spPr>
          <p:txBody>
            <a:bodyPr>
              <a:spAutoFit/>
            </a:bodyPr>
            <a:lstStyle/>
            <a:p>
              <a:endParaRPr lang="en-US"/>
            </a:p>
          </p:txBody>
        </p:sp>
        <p:sp>
          <p:nvSpPr>
            <p:cNvPr id="122918" name="Rectangle 38"/>
            <p:cNvSpPr>
              <a:spLocks noChangeArrowheads="1"/>
            </p:cNvSpPr>
            <p:nvPr/>
          </p:nvSpPr>
          <p:spPr bwMode="auto">
            <a:xfrm>
              <a:off x="5760" y="2816"/>
              <a:ext cx="5760" cy="0"/>
            </a:xfrm>
            <a:prstGeom prst="rect">
              <a:avLst/>
            </a:prstGeom>
            <a:noFill/>
            <a:ln w="9525">
              <a:noFill/>
              <a:miter lim="800000"/>
              <a:headEnd/>
              <a:tailEnd/>
            </a:ln>
            <a:effectLst/>
          </p:spPr>
          <p:txBody>
            <a:bodyPr>
              <a:spAutoFit/>
            </a:bodyPr>
            <a:lstStyle/>
            <a:p>
              <a:endParaRPr lang="en-US"/>
            </a:p>
          </p:txBody>
        </p:sp>
        <p:sp>
          <p:nvSpPr>
            <p:cNvPr id="122919" name="Rectangle 39"/>
            <p:cNvSpPr>
              <a:spLocks noChangeArrowheads="1"/>
            </p:cNvSpPr>
            <p:nvPr/>
          </p:nvSpPr>
          <p:spPr bwMode="auto">
            <a:xfrm>
              <a:off x="0" y="2816"/>
              <a:ext cx="5760" cy="0"/>
            </a:xfrm>
            <a:prstGeom prst="rect">
              <a:avLst/>
            </a:prstGeom>
            <a:noFill/>
            <a:ln w="9525">
              <a:noFill/>
              <a:miter lim="800000"/>
              <a:headEnd/>
              <a:tailEnd/>
            </a:ln>
            <a:effectLst/>
          </p:spPr>
          <p:txBody>
            <a:bodyPr>
              <a:spAutoFit/>
            </a:bodyPr>
            <a:lstStyle/>
            <a:p>
              <a:endParaRPr lang="en-US"/>
            </a:p>
          </p:txBody>
        </p:sp>
        <p:sp>
          <p:nvSpPr>
            <p:cNvPr id="122920" name="Rectangle 40"/>
            <p:cNvSpPr>
              <a:spLocks noChangeArrowheads="1"/>
            </p:cNvSpPr>
            <p:nvPr/>
          </p:nvSpPr>
          <p:spPr bwMode="auto">
            <a:xfrm>
              <a:off x="5760" y="2816"/>
              <a:ext cx="5760" cy="0"/>
            </a:xfrm>
            <a:prstGeom prst="rect">
              <a:avLst/>
            </a:prstGeom>
            <a:noFill/>
            <a:ln w="9525">
              <a:noFill/>
              <a:miter lim="800000"/>
              <a:headEnd/>
              <a:tailEnd/>
            </a:ln>
            <a:effectLst/>
          </p:spPr>
          <p:txBody>
            <a:bodyPr>
              <a:spAutoFit/>
            </a:bodyPr>
            <a:lstStyle/>
            <a:p>
              <a:endParaRPr lang="en-US"/>
            </a:p>
          </p:txBody>
        </p:sp>
      </p:grpSp>
      <p:sp>
        <p:nvSpPr>
          <p:cNvPr id="40" name="Text Box 32"/>
          <p:cNvSpPr txBox="1">
            <a:spLocks noChangeArrowheads="1"/>
          </p:cNvSpPr>
          <p:nvPr/>
        </p:nvSpPr>
        <p:spPr bwMode="auto">
          <a:xfrm>
            <a:off x="3281369" y="857232"/>
            <a:ext cx="2219325" cy="396875"/>
          </a:xfrm>
          <a:prstGeom prst="rect">
            <a:avLst/>
          </a:prstGeom>
          <a:noFill/>
          <a:ln w="9525">
            <a:noFill/>
            <a:miter lim="800000"/>
            <a:headEnd/>
            <a:tailEnd/>
          </a:ln>
          <a:effectLst/>
        </p:spPr>
        <p:txBody>
          <a:bodyPr wrap="none">
            <a:spAutoFit/>
          </a:bodyPr>
          <a:lstStyle/>
          <a:p>
            <a:pPr eaLnBrk="0" hangingPunct="0"/>
            <a:r>
              <a:rPr lang="en-US" sz="2000" b="1" dirty="0">
                <a:latin typeface="Verdana" pitchFamily="34" charset="0"/>
                <a:cs typeface="Times New Roman" pitchFamily="18" charset="0"/>
              </a:rPr>
              <a:t>Increased CO</a:t>
            </a:r>
            <a:r>
              <a:rPr lang="en-US" sz="2000" b="1" baseline="-25000" dirty="0">
                <a:latin typeface="Verdana" pitchFamily="34" charset="0"/>
                <a:cs typeface="Times New Roman" pitchFamily="18" charset="0"/>
              </a:rPr>
              <a:t>2</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906"/>
                                        </p:tgtEl>
                                        <p:attrNameLst>
                                          <p:attrName>style.visibility</p:attrName>
                                        </p:attrNameLst>
                                      </p:cBhvr>
                                      <p:to>
                                        <p:strVal val="visible"/>
                                      </p:to>
                                    </p:set>
                                    <p:animEffect transition="in" filter="blinds(horizontal)">
                                      <p:cBhvr>
                                        <p:cTn id="7" dur="500"/>
                                        <p:tgtEl>
                                          <p:spTgt spid="12290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2905"/>
                                        </p:tgtEl>
                                        <p:attrNameLst>
                                          <p:attrName>style.visibility</p:attrName>
                                        </p:attrNameLst>
                                      </p:cBhvr>
                                      <p:to>
                                        <p:strVal val="visible"/>
                                      </p:to>
                                    </p:set>
                                    <p:animEffect transition="in" filter="blinds(horizontal)">
                                      <p:cBhvr>
                                        <p:cTn id="10" dur="500"/>
                                        <p:tgtEl>
                                          <p:spTgt spid="12290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2909"/>
                                        </p:tgtEl>
                                        <p:attrNameLst>
                                          <p:attrName>style.visibility</p:attrName>
                                        </p:attrNameLst>
                                      </p:cBhvr>
                                      <p:to>
                                        <p:strVal val="visible"/>
                                      </p:to>
                                    </p:set>
                                    <p:animEffect transition="in" filter="blinds(horizontal)">
                                      <p:cBhvr>
                                        <p:cTn id="15" dur="500"/>
                                        <p:tgtEl>
                                          <p:spTgt spid="12290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2912"/>
                                        </p:tgtEl>
                                        <p:attrNameLst>
                                          <p:attrName>style.visibility</p:attrName>
                                        </p:attrNameLst>
                                      </p:cBhvr>
                                      <p:to>
                                        <p:strVal val="visible"/>
                                      </p:to>
                                    </p:set>
                                    <p:animEffect transition="in" filter="blinds(horizontal)">
                                      <p:cBhvr>
                                        <p:cTn id="18" dur="500"/>
                                        <p:tgtEl>
                                          <p:spTgt spid="12291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22883"/>
                                        </p:tgtEl>
                                        <p:attrNameLst>
                                          <p:attrName>style.visibility</p:attrName>
                                        </p:attrNameLst>
                                      </p:cBhvr>
                                      <p:to>
                                        <p:strVal val="visible"/>
                                      </p:to>
                                    </p:set>
                                    <p:animEffect transition="in" filter="blinds(horizontal)">
                                      <p:cBhvr>
                                        <p:cTn id="21" dur="500"/>
                                        <p:tgtEl>
                                          <p:spTgt spid="12288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22911"/>
                                        </p:tgtEl>
                                        <p:attrNameLst>
                                          <p:attrName>style.visibility</p:attrName>
                                        </p:attrNameLst>
                                      </p:cBhvr>
                                      <p:to>
                                        <p:strVal val="visible"/>
                                      </p:to>
                                    </p:set>
                                    <p:animEffect transition="in" filter="blinds(horizontal)">
                                      <p:cBhvr>
                                        <p:cTn id="24" dur="500"/>
                                        <p:tgtEl>
                                          <p:spTgt spid="1229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22908"/>
                                        </p:tgtEl>
                                        <p:attrNameLst>
                                          <p:attrName>style.visibility</p:attrName>
                                        </p:attrNameLst>
                                      </p:cBhvr>
                                      <p:to>
                                        <p:strVal val="visible"/>
                                      </p:to>
                                    </p:set>
                                    <p:animEffect transition="in" filter="blinds(horizontal)">
                                      <p:cBhvr>
                                        <p:cTn id="29" dur="500"/>
                                        <p:tgtEl>
                                          <p:spTgt spid="12290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22910"/>
                                        </p:tgtEl>
                                        <p:attrNameLst>
                                          <p:attrName>style.visibility</p:attrName>
                                        </p:attrNameLst>
                                      </p:cBhvr>
                                      <p:to>
                                        <p:strVal val="visible"/>
                                      </p:to>
                                    </p:set>
                                    <p:animEffect transition="in" filter="blinds(horizontal)">
                                      <p:cBhvr>
                                        <p:cTn id="32" dur="500"/>
                                        <p:tgtEl>
                                          <p:spTgt spid="1229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22885"/>
                                        </p:tgtEl>
                                        <p:attrNameLst>
                                          <p:attrName>style.visibility</p:attrName>
                                        </p:attrNameLst>
                                      </p:cBhvr>
                                      <p:to>
                                        <p:strVal val="visible"/>
                                      </p:to>
                                    </p:set>
                                    <p:animEffect transition="in" filter="blinds(horizontal)">
                                      <p:cBhvr>
                                        <p:cTn id="37" dur="500"/>
                                        <p:tgtEl>
                                          <p:spTgt spid="122885"/>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22907"/>
                                        </p:tgtEl>
                                        <p:attrNameLst>
                                          <p:attrName>style.visibility</p:attrName>
                                        </p:attrNameLst>
                                      </p:cBhvr>
                                      <p:to>
                                        <p:strVal val="visible"/>
                                      </p:to>
                                    </p:set>
                                    <p:animEffect transition="in" filter="blinds(horizontal)">
                                      <p:cBhvr>
                                        <p:cTn id="40" dur="500"/>
                                        <p:tgtEl>
                                          <p:spTgt spid="122907"/>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22904"/>
                                        </p:tgtEl>
                                        <p:attrNameLst>
                                          <p:attrName>style.visibility</p:attrName>
                                        </p:attrNameLst>
                                      </p:cBhvr>
                                      <p:to>
                                        <p:strVal val="visible"/>
                                      </p:to>
                                    </p:set>
                                    <p:animEffect transition="in" filter="blinds(horizontal)">
                                      <p:cBhvr>
                                        <p:cTn id="45" dur="500"/>
                                        <p:tgtEl>
                                          <p:spTgt spid="122904"/>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22903"/>
                                        </p:tgtEl>
                                        <p:attrNameLst>
                                          <p:attrName>style.visibility</p:attrName>
                                        </p:attrNameLst>
                                      </p:cBhvr>
                                      <p:to>
                                        <p:strVal val="visible"/>
                                      </p:to>
                                    </p:set>
                                    <p:animEffect transition="in" filter="blinds(horizontal)">
                                      <p:cBhvr>
                                        <p:cTn id="50" dur="500"/>
                                        <p:tgtEl>
                                          <p:spTgt spid="122903"/>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122902"/>
                                        </p:tgtEl>
                                        <p:attrNameLst>
                                          <p:attrName>style.visibility</p:attrName>
                                        </p:attrNameLst>
                                      </p:cBhvr>
                                      <p:to>
                                        <p:strVal val="visible"/>
                                      </p:to>
                                    </p:set>
                                    <p:animEffect transition="in" filter="blinds(horizontal)">
                                      <p:cBhvr>
                                        <p:cTn id="53" dur="500"/>
                                        <p:tgtEl>
                                          <p:spTgt spid="122902"/>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122901"/>
                                        </p:tgtEl>
                                        <p:attrNameLst>
                                          <p:attrName>style.visibility</p:attrName>
                                        </p:attrNameLst>
                                      </p:cBhvr>
                                      <p:to>
                                        <p:strVal val="visible"/>
                                      </p:to>
                                    </p:set>
                                    <p:animEffect transition="in" filter="blinds(horizontal)">
                                      <p:cBhvr>
                                        <p:cTn id="58" dur="500"/>
                                        <p:tgtEl>
                                          <p:spTgt spid="122901"/>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122900"/>
                                        </p:tgtEl>
                                        <p:attrNameLst>
                                          <p:attrName>style.visibility</p:attrName>
                                        </p:attrNameLst>
                                      </p:cBhvr>
                                      <p:to>
                                        <p:strVal val="visible"/>
                                      </p:to>
                                    </p:set>
                                    <p:animEffect transition="in" filter="blinds(horizontal)">
                                      <p:cBhvr>
                                        <p:cTn id="61" dur="500"/>
                                        <p:tgtEl>
                                          <p:spTgt spid="122900"/>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122899"/>
                                        </p:tgtEl>
                                        <p:attrNameLst>
                                          <p:attrName>style.visibility</p:attrName>
                                        </p:attrNameLst>
                                      </p:cBhvr>
                                      <p:to>
                                        <p:strVal val="visible"/>
                                      </p:to>
                                    </p:set>
                                    <p:animEffect transition="in" filter="blinds(horizontal)">
                                      <p:cBhvr>
                                        <p:cTn id="66" dur="500"/>
                                        <p:tgtEl>
                                          <p:spTgt spid="122899"/>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122882"/>
                                        </p:tgtEl>
                                        <p:attrNameLst>
                                          <p:attrName>style.visibility</p:attrName>
                                        </p:attrNameLst>
                                      </p:cBhvr>
                                      <p:to>
                                        <p:strVal val="visible"/>
                                      </p:to>
                                    </p:set>
                                    <p:animEffect transition="in" filter="blinds(horizontal)">
                                      <p:cBhvr>
                                        <p:cTn id="69" dur="500"/>
                                        <p:tgtEl>
                                          <p:spTgt spid="122882"/>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122898"/>
                                        </p:tgtEl>
                                        <p:attrNameLst>
                                          <p:attrName>style.visibility</p:attrName>
                                        </p:attrNameLst>
                                      </p:cBhvr>
                                      <p:to>
                                        <p:strVal val="visible"/>
                                      </p:to>
                                    </p:set>
                                    <p:animEffect transition="in" filter="blinds(horizontal)">
                                      <p:cBhvr>
                                        <p:cTn id="72" dur="500"/>
                                        <p:tgtEl>
                                          <p:spTgt spid="122898"/>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22896"/>
                                        </p:tgtEl>
                                        <p:attrNameLst>
                                          <p:attrName>style.visibility</p:attrName>
                                        </p:attrNameLst>
                                      </p:cBhvr>
                                      <p:to>
                                        <p:strVal val="visible"/>
                                      </p:to>
                                    </p:set>
                                    <p:animEffect transition="in" filter="blinds(horizontal)">
                                      <p:cBhvr>
                                        <p:cTn id="77" dur="500"/>
                                        <p:tgtEl>
                                          <p:spTgt spid="122896"/>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122897"/>
                                        </p:tgtEl>
                                        <p:attrNameLst>
                                          <p:attrName>style.visibility</p:attrName>
                                        </p:attrNameLst>
                                      </p:cBhvr>
                                      <p:to>
                                        <p:strVal val="visible"/>
                                      </p:to>
                                    </p:set>
                                    <p:animEffect transition="in" filter="blinds(horizontal)">
                                      <p:cBhvr>
                                        <p:cTn id="80" dur="500"/>
                                        <p:tgtEl>
                                          <p:spTgt spid="122897"/>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122887"/>
                                        </p:tgtEl>
                                        <p:attrNameLst>
                                          <p:attrName>style.visibility</p:attrName>
                                        </p:attrNameLst>
                                      </p:cBhvr>
                                      <p:to>
                                        <p:strVal val="visible"/>
                                      </p:to>
                                    </p:set>
                                    <p:animEffect transition="in" filter="blinds(horizontal)">
                                      <p:cBhvr>
                                        <p:cTn id="85" dur="500"/>
                                        <p:tgtEl>
                                          <p:spTgt spid="122887"/>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122895"/>
                                        </p:tgtEl>
                                        <p:attrNameLst>
                                          <p:attrName>style.visibility</p:attrName>
                                        </p:attrNameLst>
                                      </p:cBhvr>
                                      <p:to>
                                        <p:strVal val="visible"/>
                                      </p:to>
                                    </p:set>
                                    <p:animEffect transition="in" filter="blinds(horizontal)">
                                      <p:cBhvr>
                                        <p:cTn id="88" dur="500"/>
                                        <p:tgtEl>
                                          <p:spTgt spid="122895"/>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122894"/>
                                        </p:tgtEl>
                                        <p:attrNameLst>
                                          <p:attrName>style.visibility</p:attrName>
                                        </p:attrNameLst>
                                      </p:cBhvr>
                                      <p:to>
                                        <p:strVal val="visible"/>
                                      </p:to>
                                    </p:set>
                                    <p:animEffect transition="in" filter="blinds(horizontal)">
                                      <p:cBhvr>
                                        <p:cTn id="93" dur="500"/>
                                        <p:tgtEl>
                                          <p:spTgt spid="122894"/>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122893"/>
                                        </p:tgtEl>
                                        <p:attrNameLst>
                                          <p:attrName>style.visibility</p:attrName>
                                        </p:attrNameLst>
                                      </p:cBhvr>
                                      <p:to>
                                        <p:strVal val="visible"/>
                                      </p:to>
                                    </p:set>
                                    <p:animEffect transition="in" filter="blinds(horizontal)">
                                      <p:cBhvr>
                                        <p:cTn id="96" dur="500"/>
                                        <p:tgtEl>
                                          <p:spTgt spid="122893"/>
                                        </p:tgtEl>
                                      </p:cBhvr>
                                    </p:animEffect>
                                  </p:childTnLst>
                                </p:cTn>
                              </p:par>
                            </p:childTnLst>
                          </p:cTn>
                        </p:par>
                      </p:childTnLst>
                    </p:cTn>
                  </p:par>
                  <p:par>
                    <p:cTn id="97" fill="hold">
                      <p:stCondLst>
                        <p:cond delay="indefinite"/>
                      </p:stCondLst>
                      <p:childTnLst>
                        <p:par>
                          <p:cTn id="98" fill="hold">
                            <p:stCondLst>
                              <p:cond delay="0"/>
                            </p:stCondLst>
                            <p:childTnLst>
                              <p:par>
                                <p:cTn id="99" presetID="3" presetClass="entr" presetSubtype="10" fill="hold" grpId="0" nodeType="clickEffect">
                                  <p:stCondLst>
                                    <p:cond delay="0"/>
                                  </p:stCondLst>
                                  <p:childTnLst>
                                    <p:set>
                                      <p:cBhvr>
                                        <p:cTn id="100" dur="1" fill="hold">
                                          <p:stCondLst>
                                            <p:cond delay="0"/>
                                          </p:stCondLst>
                                        </p:cTn>
                                        <p:tgtEl>
                                          <p:spTgt spid="122890"/>
                                        </p:tgtEl>
                                        <p:attrNameLst>
                                          <p:attrName>style.visibility</p:attrName>
                                        </p:attrNameLst>
                                      </p:cBhvr>
                                      <p:to>
                                        <p:strVal val="visible"/>
                                      </p:to>
                                    </p:set>
                                    <p:animEffect transition="in" filter="blinds(horizontal)">
                                      <p:cBhvr>
                                        <p:cTn id="101" dur="500"/>
                                        <p:tgtEl>
                                          <p:spTgt spid="122890"/>
                                        </p:tgtEl>
                                      </p:cBhvr>
                                    </p:animEffect>
                                  </p:childTnLst>
                                </p:cTn>
                              </p:par>
                              <p:par>
                                <p:cTn id="102" presetID="3" presetClass="entr" presetSubtype="10" fill="hold" grpId="0" nodeType="withEffect">
                                  <p:stCondLst>
                                    <p:cond delay="0"/>
                                  </p:stCondLst>
                                  <p:childTnLst>
                                    <p:set>
                                      <p:cBhvr>
                                        <p:cTn id="103" dur="1" fill="hold">
                                          <p:stCondLst>
                                            <p:cond delay="0"/>
                                          </p:stCondLst>
                                        </p:cTn>
                                        <p:tgtEl>
                                          <p:spTgt spid="122884"/>
                                        </p:tgtEl>
                                        <p:attrNameLst>
                                          <p:attrName>style.visibility</p:attrName>
                                        </p:attrNameLst>
                                      </p:cBhvr>
                                      <p:to>
                                        <p:strVal val="visible"/>
                                      </p:to>
                                    </p:set>
                                    <p:animEffect transition="in" filter="blinds(horizontal)">
                                      <p:cBhvr>
                                        <p:cTn id="104" dur="500"/>
                                        <p:tgtEl>
                                          <p:spTgt spid="122884"/>
                                        </p:tgtEl>
                                      </p:cBhvr>
                                    </p:animEffect>
                                  </p:childTnLst>
                                </p:cTn>
                              </p:par>
                              <p:par>
                                <p:cTn id="105" presetID="3" presetClass="entr" presetSubtype="10" fill="hold" grpId="0" nodeType="withEffect">
                                  <p:stCondLst>
                                    <p:cond delay="0"/>
                                  </p:stCondLst>
                                  <p:childTnLst>
                                    <p:set>
                                      <p:cBhvr>
                                        <p:cTn id="106" dur="1" fill="hold">
                                          <p:stCondLst>
                                            <p:cond delay="0"/>
                                          </p:stCondLst>
                                        </p:cTn>
                                        <p:tgtEl>
                                          <p:spTgt spid="122892"/>
                                        </p:tgtEl>
                                        <p:attrNameLst>
                                          <p:attrName>style.visibility</p:attrName>
                                        </p:attrNameLst>
                                      </p:cBhvr>
                                      <p:to>
                                        <p:strVal val="visible"/>
                                      </p:to>
                                    </p:set>
                                    <p:animEffect transition="in" filter="blinds(horizontal)">
                                      <p:cBhvr>
                                        <p:cTn id="107" dur="500"/>
                                        <p:tgtEl>
                                          <p:spTgt spid="122892"/>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122889"/>
                                        </p:tgtEl>
                                        <p:attrNameLst>
                                          <p:attrName>style.visibility</p:attrName>
                                        </p:attrNameLst>
                                      </p:cBhvr>
                                      <p:to>
                                        <p:strVal val="visible"/>
                                      </p:to>
                                    </p:set>
                                    <p:animEffect transition="in" filter="blinds(horizontal)">
                                      <p:cBhvr>
                                        <p:cTn id="112" dur="500"/>
                                        <p:tgtEl>
                                          <p:spTgt spid="122889"/>
                                        </p:tgtEl>
                                      </p:cBhvr>
                                    </p:animEffect>
                                  </p:childTnLst>
                                </p:cTn>
                              </p:par>
                              <p:par>
                                <p:cTn id="113" presetID="3" presetClass="entr" presetSubtype="10" fill="hold" grpId="0" nodeType="withEffect">
                                  <p:stCondLst>
                                    <p:cond delay="0"/>
                                  </p:stCondLst>
                                  <p:childTnLst>
                                    <p:set>
                                      <p:cBhvr>
                                        <p:cTn id="114" dur="1" fill="hold">
                                          <p:stCondLst>
                                            <p:cond delay="0"/>
                                          </p:stCondLst>
                                        </p:cTn>
                                        <p:tgtEl>
                                          <p:spTgt spid="122891"/>
                                        </p:tgtEl>
                                        <p:attrNameLst>
                                          <p:attrName>style.visibility</p:attrName>
                                        </p:attrNameLst>
                                      </p:cBhvr>
                                      <p:to>
                                        <p:strVal val="visible"/>
                                      </p:to>
                                    </p:set>
                                    <p:animEffect transition="in" filter="blinds(horizontal)">
                                      <p:cBhvr>
                                        <p:cTn id="115" dur="500"/>
                                        <p:tgtEl>
                                          <p:spTgt spid="122891"/>
                                        </p:tgtEl>
                                      </p:cBhvr>
                                    </p:animEffect>
                                  </p:childTnLst>
                                </p:cTn>
                              </p:par>
                              <p:par>
                                <p:cTn id="116" presetID="3" presetClass="entr" presetSubtype="10" fill="hold" grpId="0" nodeType="withEffect">
                                  <p:stCondLst>
                                    <p:cond delay="0"/>
                                  </p:stCondLst>
                                  <p:childTnLst>
                                    <p:set>
                                      <p:cBhvr>
                                        <p:cTn id="117" dur="1" fill="hold">
                                          <p:stCondLst>
                                            <p:cond delay="0"/>
                                          </p:stCondLst>
                                        </p:cTn>
                                        <p:tgtEl>
                                          <p:spTgt spid="122886"/>
                                        </p:tgtEl>
                                        <p:attrNameLst>
                                          <p:attrName>style.visibility</p:attrName>
                                        </p:attrNameLst>
                                      </p:cBhvr>
                                      <p:to>
                                        <p:strVal val="visible"/>
                                      </p:to>
                                    </p:set>
                                    <p:animEffect transition="in" filter="blinds(horizontal)">
                                      <p:cBhvr>
                                        <p:cTn id="118" dur="500"/>
                                        <p:tgtEl>
                                          <p:spTgt spid="122886"/>
                                        </p:tgtEl>
                                      </p:cBhvr>
                                    </p:animEffect>
                                  </p:childTnLst>
                                </p:cTn>
                              </p:par>
                              <p:par>
                                <p:cTn id="119" presetID="3" presetClass="entr" presetSubtype="10" fill="hold" grpId="0" nodeType="withEffect">
                                  <p:stCondLst>
                                    <p:cond delay="0"/>
                                  </p:stCondLst>
                                  <p:childTnLst>
                                    <p:set>
                                      <p:cBhvr>
                                        <p:cTn id="120" dur="1" fill="hold">
                                          <p:stCondLst>
                                            <p:cond delay="0"/>
                                          </p:stCondLst>
                                        </p:cTn>
                                        <p:tgtEl>
                                          <p:spTgt spid="122888"/>
                                        </p:tgtEl>
                                        <p:attrNameLst>
                                          <p:attrName>style.visibility</p:attrName>
                                        </p:attrNameLst>
                                      </p:cBhvr>
                                      <p:to>
                                        <p:strVal val="visible"/>
                                      </p:to>
                                    </p:set>
                                    <p:animEffect transition="in" filter="blinds(horizontal)">
                                      <p:cBhvr>
                                        <p:cTn id="121" dur="500"/>
                                        <p:tgtEl>
                                          <p:spTgt spid="1228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2" grpId="0"/>
      <p:bldP spid="122911" grpId="0"/>
      <p:bldP spid="122910" grpId="0"/>
      <p:bldP spid="122909" grpId="0" animBg="1"/>
      <p:bldP spid="122908" grpId="0" animBg="1"/>
      <p:bldP spid="122907" grpId="0" animBg="1"/>
      <p:bldP spid="122906" grpId="0"/>
      <p:bldP spid="122905" grpId="0"/>
      <p:bldP spid="122904" grpId="0"/>
      <p:bldP spid="122903" grpId="0" animBg="1"/>
      <p:bldP spid="122902" grpId="0"/>
      <p:bldP spid="122901" grpId="0" animBg="1"/>
      <p:bldP spid="122900" grpId="0"/>
      <p:bldP spid="122899" grpId="0" animBg="1"/>
      <p:bldP spid="122898" grpId="0"/>
      <p:bldP spid="122897" grpId="0"/>
      <p:bldP spid="122896" grpId="0" animBg="1"/>
      <p:bldP spid="122895" grpId="0" animBg="1"/>
      <p:bldP spid="122894" grpId="0" animBg="1"/>
      <p:bldP spid="122893" grpId="0"/>
      <p:bldP spid="122892" grpId="0"/>
      <p:bldP spid="122891" grpId="0"/>
      <p:bldP spid="122890" grpId="0" animBg="1"/>
      <p:bldP spid="122889" grpId="0" animBg="1"/>
      <p:bldP spid="122888" grpId="0" animBg="1"/>
      <p:bldP spid="122887" grpId="0"/>
      <p:bldP spid="122886" grpId="0"/>
      <p:bldP spid="122885" grpId="0"/>
      <p:bldP spid="122884" grpId="0"/>
      <p:bldP spid="122883" grpId="0"/>
      <p:bldP spid="12288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t>Global Warming, A Quick Poll</a:t>
            </a:r>
          </a:p>
        </p:txBody>
      </p:sp>
      <p:sp>
        <p:nvSpPr>
          <p:cNvPr id="61443" name="Rectangle 3"/>
          <p:cNvSpPr>
            <a:spLocks noGrp="1" noChangeArrowheads="1"/>
          </p:cNvSpPr>
          <p:nvPr>
            <p:ph type="body" idx="1"/>
          </p:nvPr>
        </p:nvSpPr>
        <p:spPr>
          <a:xfrm>
            <a:off x="457200" y="1600200"/>
            <a:ext cx="4495800" cy="4876800"/>
          </a:xfrm>
        </p:spPr>
        <p:txBody>
          <a:bodyPr/>
          <a:lstStyle/>
          <a:p>
            <a:pPr marL="533400" indent="-533400">
              <a:lnSpc>
                <a:spcPct val="80000"/>
              </a:lnSpc>
              <a:buFontTx/>
              <a:buNone/>
            </a:pPr>
            <a:r>
              <a:rPr lang="en-US" sz="2000" dirty="0"/>
              <a:t>Is global warming real? </a:t>
            </a:r>
          </a:p>
          <a:p>
            <a:pPr marL="533400" indent="-533400">
              <a:lnSpc>
                <a:spcPct val="80000"/>
              </a:lnSpc>
              <a:buFontTx/>
              <a:buAutoNum type="alphaLcParenR"/>
            </a:pPr>
            <a:r>
              <a:rPr lang="en-US" sz="2000" dirty="0"/>
              <a:t>Yes</a:t>
            </a:r>
          </a:p>
          <a:p>
            <a:pPr marL="533400" indent="-533400">
              <a:lnSpc>
                <a:spcPct val="80000"/>
              </a:lnSpc>
              <a:buFontTx/>
              <a:buAutoNum type="alphaLcParenR"/>
            </a:pPr>
            <a:r>
              <a:rPr lang="en-US" sz="2000" dirty="0"/>
              <a:t>No</a:t>
            </a:r>
          </a:p>
          <a:p>
            <a:pPr marL="533400" indent="-533400">
              <a:lnSpc>
                <a:spcPct val="80000"/>
              </a:lnSpc>
              <a:buFontTx/>
              <a:buAutoNum type="alphaLcParenR"/>
            </a:pPr>
            <a:endParaRPr lang="en-US" sz="2000" dirty="0"/>
          </a:p>
          <a:p>
            <a:pPr marL="533400" indent="-533400">
              <a:lnSpc>
                <a:spcPct val="80000"/>
              </a:lnSpc>
              <a:buFontTx/>
              <a:buNone/>
            </a:pPr>
            <a:r>
              <a:rPr lang="en-US" sz="2000" dirty="0"/>
              <a:t>How much has the average temperature of the Earth risen in the last 100 years? </a:t>
            </a:r>
          </a:p>
          <a:p>
            <a:pPr marL="533400" indent="-533400">
              <a:lnSpc>
                <a:spcPct val="80000"/>
              </a:lnSpc>
              <a:buFontTx/>
              <a:buAutoNum type="alphaLcParenR"/>
            </a:pPr>
            <a:r>
              <a:rPr lang="en-US" sz="2000" dirty="0"/>
              <a:t>~ 0.5</a:t>
            </a:r>
            <a:r>
              <a:rPr lang="en-US" sz="2000" dirty="0">
                <a:cs typeface="Times New Roman" pitchFamily="18" charset="0"/>
              </a:rPr>
              <a:t>°C</a:t>
            </a:r>
          </a:p>
          <a:p>
            <a:pPr marL="533400" indent="-533400">
              <a:lnSpc>
                <a:spcPct val="80000"/>
              </a:lnSpc>
              <a:buFontTx/>
              <a:buAutoNum type="alphaLcParenR"/>
            </a:pPr>
            <a:r>
              <a:rPr lang="en-US" sz="2000" dirty="0"/>
              <a:t>~ 1.0</a:t>
            </a:r>
            <a:r>
              <a:rPr lang="en-US" sz="2000" dirty="0">
                <a:cs typeface="Times New Roman" pitchFamily="18" charset="0"/>
              </a:rPr>
              <a:t>°C </a:t>
            </a:r>
          </a:p>
          <a:p>
            <a:pPr marL="533400" indent="-533400">
              <a:lnSpc>
                <a:spcPct val="80000"/>
              </a:lnSpc>
              <a:buFontTx/>
              <a:buAutoNum type="alphaLcParenR"/>
            </a:pPr>
            <a:r>
              <a:rPr lang="en-US" sz="2000" dirty="0"/>
              <a:t>~ 5.0</a:t>
            </a:r>
            <a:r>
              <a:rPr lang="en-US" sz="2000" dirty="0">
                <a:cs typeface="Times New Roman" pitchFamily="18" charset="0"/>
              </a:rPr>
              <a:t>°C</a:t>
            </a:r>
            <a:r>
              <a:rPr lang="en-US" sz="2000" dirty="0"/>
              <a:t> </a:t>
            </a:r>
          </a:p>
          <a:p>
            <a:pPr marL="533400" indent="-533400">
              <a:lnSpc>
                <a:spcPct val="80000"/>
              </a:lnSpc>
              <a:buFontTx/>
              <a:buAutoNum type="alphaLcParenR"/>
            </a:pPr>
            <a:r>
              <a:rPr lang="en-US" sz="2000" dirty="0"/>
              <a:t>~ 10.0</a:t>
            </a:r>
            <a:r>
              <a:rPr lang="en-US" sz="2000" dirty="0">
                <a:cs typeface="Times New Roman" pitchFamily="18" charset="0"/>
              </a:rPr>
              <a:t>°C</a:t>
            </a:r>
          </a:p>
          <a:p>
            <a:pPr marL="533400" indent="-533400">
              <a:lnSpc>
                <a:spcPct val="80000"/>
              </a:lnSpc>
              <a:buFontTx/>
              <a:buAutoNum type="alphaLcParenR"/>
            </a:pPr>
            <a:endParaRPr lang="en-US" sz="2000" dirty="0">
              <a:cs typeface="Times New Roman" pitchFamily="18" charset="0"/>
            </a:endParaRPr>
          </a:p>
          <a:p>
            <a:pPr marL="533400" indent="-533400">
              <a:lnSpc>
                <a:spcPct val="80000"/>
              </a:lnSpc>
              <a:buFontTx/>
              <a:buNone/>
            </a:pPr>
            <a:endParaRPr lang="en-US" sz="2000" dirty="0">
              <a:cs typeface="Times New Roman" pitchFamily="18" charset="0"/>
            </a:endParaRPr>
          </a:p>
        </p:txBody>
      </p:sp>
      <p:sp>
        <p:nvSpPr>
          <p:cNvPr id="61444" name="Rectangle 4"/>
          <p:cNvSpPr>
            <a:spLocks noChangeArrowheads="1"/>
          </p:cNvSpPr>
          <p:nvPr/>
        </p:nvSpPr>
        <p:spPr bwMode="auto">
          <a:xfrm>
            <a:off x="5257800" y="1600200"/>
            <a:ext cx="3657600" cy="4525963"/>
          </a:xfrm>
          <a:prstGeom prst="rect">
            <a:avLst/>
          </a:prstGeom>
          <a:noFill/>
          <a:ln w="9525">
            <a:noFill/>
            <a:miter lim="800000"/>
            <a:headEnd/>
            <a:tailEnd/>
          </a:ln>
          <a:effectLst/>
        </p:spPr>
        <p:txBody>
          <a:bodyPr/>
          <a:lstStyle/>
          <a:p>
            <a:pPr marL="533400" indent="-533400">
              <a:lnSpc>
                <a:spcPct val="80000"/>
              </a:lnSpc>
              <a:spcBef>
                <a:spcPct val="20000"/>
              </a:spcBef>
            </a:pPr>
            <a:r>
              <a:rPr lang="en-US" sz="2000" dirty="0">
                <a:cs typeface="Times New Roman" pitchFamily="18" charset="0"/>
              </a:rPr>
              <a:t>Who is to blame?</a:t>
            </a:r>
          </a:p>
          <a:p>
            <a:pPr marL="533400" indent="-533400">
              <a:lnSpc>
                <a:spcPct val="80000"/>
              </a:lnSpc>
              <a:spcBef>
                <a:spcPct val="20000"/>
              </a:spcBef>
              <a:buFontTx/>
              <a:buAutoNum type="alphaLcParenR"/>
            </a:pPr>
            <a:r>
              <a:rPr lang="en-US" sz="2000" dirty="0">
                <a:cs typeface="Times New Roman" pitchFamily="18" charset="0"/>
              </a:rPr>
              <a:t>Human activities</a:t>
            </a:r>
          </a:p>
          <a:p>
            <a:pPr marL="533400" indent="-533400">
              <a:lnSpc>
                <a:spcPct val="80000"/>
              </a:lnSpc>
              <a:spcBef>
                <a:spcPct val="20000"/>
              </a:spcBef>
              <a:buFontTx/>
              <a:buAutoNum type="alphaLcParenR"/>
            </a:pPr>
            <a:r>
              <a:rPr lang="en-US" sz="2000" dirty="0">
                <a:cs typeface="Times New Roman" pitchFamily="18" charset="0"/>
              </a:rPr>
              <a:t>Nature causes</a:t>
            </a:r>
          </a:p>
          <a:p>
            <a:pPr marL="533400" indent="-533400">
              <a:lnSpc>
                <a:spcPct val="80000"/>
              </a:lnSpc>
              <a:spcBef>
                <a:spcPct val="20000"/>
              </a:spcBef>
              <a:buFontTx/>
              <a:buAutoNum type="alphaLcParenR"/>
            </a:pPr>
            <a:r>
              <a:rPr lang="en-US" sz="2000" dirty="0">
                <a:cs typeface="Times New Roman" pitchFamily="18" charset="0"/>
              </a:rPr>
              <a:t>ET</a:t>
            </a:r>
          </a:p>
          <a:p>
            <a:pPr marL="533400" indent="-533400">
              <a:lnSpc>
                <a:spcPct val="80000"/>
              </a:lnSpc>
              <a:spcBef>
                <a:spcPct val="20000"/>
              </a:spcBef>
              <a:buFontTx/>
              <a:buAutoNum type="alphaLcParenR"/>
            </a:pPr>
            <a:r>
              <a:rPr lang="en-US" sz="2000" dirty="0" err="1">
                <a:cs typeface="Times New Roman" pitchFamily="18" charset="0"/>
              </a:rPr>
              <a:t>NoCanTell</a:t>
            </a:r>
            <a:r>
              <a:rPr lang="en-US" sz="2000" dirty="0">
                <a:cs typeface="Times New Roman" pitchFamily="18" charset="0"/>
              </a:rPr>
              <a:t>!</a:t>
            </a:r>
          </a:p>
          <a:p>
            <a:pPr marL="533400" indent="-533400">
              <a:lnSpc>
                <a:spcPct val="80000"/>
              </a:lnSpc>
              <a:spcBef>
                <a:spcPct val="20000"/>
              </a:spcBef>
              <a:buFontTx/>
              <a:buAutoNum type="alphaLcParenR"/>
            </a:pPr>
            <a:endParaRPr lang="en-US" sz="2000" dirty="0">
              <a:cs typeface="Times New Roman" pitchFamily="18" charset="0"/>
            </a:endParaRPr>
          </a:p>
          <a:p>
            <a:pPr marL="533400" indent="-533400">
              <a:lnSpc>
                <a:spcPct val="80000"/>
              </a:lnSpc>
              <a:spcBef>
                <a:spcPct val="20000"/>
              </a:spcBef>
            </a:pPr>
            <a:r>
              <a:rPr lang="en-US" sz="2000" dirty="0">
                <a:cs typeface="Times New Roman" pitchFamily="18" charset="0"/>
              </a:rPr>
              <a:t>What is to blame?</a:t>
            </a:r>
          </a:p>
          <a:p>
            <a:pPr marL="533400" indent="-533400">
              <a:lnSpc>
                <a:spcPct val="80000"/>
              </a:lnSpc>
              <a:spcBef>
                <a:spcPct val="20000"/>
              </a:spcBef>
              <a:buFontTx/>
              <a:buAutoNum type="alphaLcParenR"/>
            </a:pPr>
            <a:r>
              <a:rPr lang="en-US" sz="2000" dirty="0">
                <a:cs typeface="Times New Roman" pitchFamily="18" charset="0"/>
              </a:rPr>
              <a:t>Ozone </a:t>
            </a:r>
          </a:p>
          <a:p>
            <a:pPr marL="533400" indent="-533400">
              <a:lnSpc>
                <a:spcPct val="80000"/>
              </a:lnSpc>
              <a:spcBef>
                <a:spcPct val="20000"/>
              </a:spcBef>
              <a:buFontTx/>
              <a:buAutoNum type="alphaLcParenR"/>
            </a:pPr>
            <a:r>
              <a:rPr lang="en-US" sz="2000" dirty="0">
                <a:cs typeface="Times New Roman" pitchFamily="18" charset="0"/>
              </a:rPr>
              <a:t>CO</a:t>
            </a:r>
            <a:r>
              <a:rPr lang="en-US" sz="2000" baseline="-25000" dirty="0">
                <a:cs typeface="Times New Roman" pitchFamily="18" charset="0"/>
              </a:rPr>
              <a:t>2</a:t>
            </a:r>
            <a:r>
              <a:rPr lang="en-US" sz="2000" baseline="30000" dirty="0">
                <a:cs typeface="Times New Roman" pitchFamily="18" charset="0"/>
              </a:rPr>
              <a:t> </a:t>
            </a:r>
          </a:p>
          <a:p>
            <a:pPr marL="533400" indent="-533400">
              <a:lnSpc>
                <a:spcPct val="80000"/>
              </a:lnSpc>
              <a:spcBef>
                <a:spcPct val="20000"/>
              </a:spcBef>
              <a:buFontTx/>
              <a:buAutoNum type="alphaLcParenR"/>
            </a:pPr>
            <a:r>
              <a:rPr lang="en-US" sz="2000" dirty="0">
                <a:cs typeface="Times New Roman" pitchFamily="18" charset="0"/>
              </a:rPr>
              <a:t>H</a:t>
            </a:r>
            <a:r>
              <a:rPr lang="en-US" sz="2000" baseline="-25000" dirty="0">
                <a:cs typeface="Times New Roman" pitchFamily="18" charset="0"/>
              </a:rPr>
              <a:t>2</a:t>
            </a:r>
            <a:r>
              <a:rPr lang="en-US" sz="2000" dirty="0">
                <a:cs typeface="Times New Roman" pitchFamily="18" charset="0"/>
              </a:rPr>
              <a:t>O</a:t>
            </a:r>
          </a:p>
          <a:p>
            <a:pPr marL="533400" indent="-533400">
              <a:lnSpc>
                <a:spcPct val="80000"/>
              </a:lnSpc>
              <a:spcBef>
                <a:spcPct val="20000"/>
              </a:spcBef>
              <a:buFontTx/>
              <a:buAutoNum type="alphaLcParenR"/>
            </a:pPr>
            <a:r>
              <a:rPr lang="en-US" sz="2000" dirty="0">
                <a:cs typeface="Times New Roman" pitchFamily="18" charset="0"/>
              </a:rPr>
              <a:t>O</a:t>
            </a:r>
            <a:r>
              <a:rPr lang="en-US" sz="2000" baseline="-25000" dirty="0">
                <a:cs typeface="Times New Roman" pitchFamily="18" charset="0"/>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4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4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4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4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4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4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44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444">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44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444">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444">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1444">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444">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44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t>Global Warming, A Quick Poll</a:t>
            </a:r>
          </a:p>
        </p:txBody>
      </p:sp>
      <p:sp>
        <p:nvSpPr>
          <p:cNvPr id="63491" name="Rectangle 3"/>
          <p:cNvSpPr>
            <a:spLocks noGrp="1" noChangeArrowheads="1"/>
          </p:cNvSpPr>
          <p:nvPr>
            <p:ph type="body" idx="1"/>
          </p:nvPr>
        </p:nvSpPr>
        <p:spPr>
          <a:xfrm>
            <a:off x="457200" y="1600200"/>
            <a:ext cx="4495800" cy="4876800"/>
          </a:xfrm>
        </p:spPr>
        <p:txBody>
          <a:bodyPr>
            <a:normAutofit/>
          </a:bodyPr>
          <a:lstStyle/>
          <a:p>
            <a:pPr marL="533400" indent="-533400">
              <a:lnSpc>
                <a:spcPct val="80000"/>
              </a:lnSpc>
              <a:buFontTx/>
              <a:buNone/>
            </a:pPr>
            <a:r>
              <a:rPr lang="en-US" sz="2000" dirty="0"/>
              <a:t>Is global warming real? </a:t>
            </a:r>
          </a:p>
          <a:p>
            <a:pPr marL="533400" indent="-533400">
              <a:lnSpc>
                <a:spcPct val="80000"/>
              </a:lnSpc>
              <a:buFontTx/>
              <a:buAutoNum type="alphaLcParenR"/>
            </a:pPr>
            <a:r>
              <a:rPr lang="en-US" sz="2000" b="1" dirty="0">
                <a:solidFill>
                  <a:srgbClr val="3333CC"/>
                </a:solidFill>
              </a:rPr>
              <a:t>Yes</a:t>
            </a:r>
          </a:p>
          <a:p>
            <a:pPr marL="533400" indent="-533400">
              <a:lnSpc>
                <a:spcPct val="80000"/>
              </a:lnSpc>
              <a:buFontTx/>
              <a:buAutoNum type="alphaLcParenR"/>
            </a:pPr>
            <a:r>
              <a:rPr lang="en-US" sz="2000" dirty="0"/>
              <a:t>No</a:t>
            </a:r>
          </a:p>
          <a:p>
            <a:pPr marL="533400" indent="-533400">
              <a:lnSpc>
                <a:spcPct val="80000"/>
              </a:lnSpc>
              <a:buFontTx/>
              <a:buAutoNum type="alphaLcParenR"/>
            </a:pPr>
            <a:endParaRPr lang="en-US" sz="2000" dirty="0"/>
          </a:p>
          <a:p>
            <a:pPr marL="533400" indent="-533400">
              <a:lnSpc>
                <a:spcPct val="80000"/>
              </a:lnSpc>
              <a:buFontTx/>
              <a:buNone/>
            </a:pPr>
            <a:r>
              <a:rPr lang="en-US" sz="2000" dirty="0"/>
              <a:t>How much has the average temperature of the Earth risen in the last 100 years? </a:t>
            </a:r>
          </a:p>
          <a:p>
            <a:pPr marL="533400" indent="-533400">
              <a:lnSpc>
                <a:spcPct val="80000"/>
              </a:lnSpc>
              <a:buFontTx/>
              <a:buAutoNum type="alphaLcParenR"/>
            </a:pPr>
            <a:r>
              <a:rPr lang="en-US" sz="2000" dirty="0"/>
              <a:t>~ 0.5</a:t>
            </a:r>
            <a:r>
              <a:rPr lang="en-US" sz="2000" dirty="0">
                <a:cs typeface="Times New Roman" pitchFamily="18" charset="0"/>
              </a:rPr>
              <a:t>°C</a:t>
            </a:r>
          </a:p>
          <a:p>
            <a:pPr marL="533400" indent="-533400">
              <a:lnSpc>
                <a:spcPct val="80000"/>
              </a:lnSpc>
              <a:buFontTx/>
              <a:buAutoNum type="alphaLcParenR"/>
            </a:pPr>
            <a:r>
              <a:rPr lang="en-US" sz="2000" b="1" dirty="0">
                <a:solidFill>
                  <a:srgbClr val="3333CC"/>
                </a:solidFill>
              </a:rPr>
              <a:t>~ 1.0</a:t>
            </a:r>
            <a:r>
              <a:rPr lang="en-US" sz="2000" b="1" dirty="0">
                <a:solidFill>
                  <a:srgbClr val="3333CC"/>
                </a:solidFill>
                <a:cs typeface="Times New Roman" pitchFamily="18" charset="0"/>
              </a:rPr>
              <a:t>°C</a:t>
            </a:r>
            <a:r>
              <a:rPr lang="en-US" sz="2000" dirty="0">
                <a:cs typeface="Times New Roman" pitchFamily="18" charset="0"/>
              </a:rPr>
              <a:t> </a:t>
            </a:r>
          </a:p>
          <a:p>
            <a:pPr marL="533400" indent="-533400">
              <a:lnSpc>
                <a:spcPct val="80000"/>
              </a:lnSpc>
              <a:buFontTx/>
              <a:buAutoNum type="alphaLcParenR"/>
            </a:pPr>
            <a:r>
              <a:rPr lang="en-US" sz="2000" dirty="0"/>
              <a:t>~ 5.0</a:t>
            </a:r>
            <a:r>
              <a:rPr lang="en-US" sz="2000" dirty="0">
                <a:cs typeface="Times New Roman" pitchFamily="18" charset="0"/>
              </a:rPr>
              <a:t>°C</a:t>
            </a:r>
            <a:r>
              <a:rPr lang="en-US" sz="2000" dirty="0"/>
              <a:t> </a:t>
            </a:r>
          </a:p>
          <a:p>
            <a:pPr marL="533400" indent="-533400">
              <a:lnSpc>
                <a:spcPct val="80000"/>
              </a:lnSpc>
              <a:buFontTx/>
              <a:buAutoNum type="alphaLcParenR"/>
            </a:pPr>
            <a:r>
              <a:rPr lang="en-US" sz="2000" dirty="0"/>
              <a:t>~ 10.0</a:t>
            </a:r>
            <a:r>
              <a:rPr lang="en-US" sz="2000" dirty="0">
                <a:cs typeface="Times New Roman" pitchFamily="18" charset="0"/>
              </a:rPr>
              <a:t>°C</a:t>
            </a:r>
          </a:p>
          <a:p>
            <a:pPr marL="533400" indent="-533400">
              <a:lnSpc>
                <a:spcPct val="80000"/>
              </a:lnSpc>
              <a:buFontTx/>
              <a:buAutoNum type="alphaLcParenR"/>
            </a:pPr>
            <a:endParaRPr lang="en-US" sz="2000" dirty="0">
              <a:cs typeface="Times New Roman" pitchFamily="18" charset="0"/>
            </a:endParaRPr>
          </a:p>
          <a:p>
            <a:pPr marL="533400" indent="-533400">
              <a:lnSpc>
                <a:spcPct val="80000"/>
              </a:lnSpc>
              <a:buFontTx/>
              <a:buNone/>
            </a:pPr>
            <a:endParaRPr lang="en-US" sz="2000" b="1" dirty="0">
              <a:solidFill>
                <a:srgbClr val="3333CC"/>
              </a:solidFill>
              <a:cs typeface="Times New Roman" pitchFamily="18" charset="0"/>
            </a:endParaRPr>
          </a:p>
        </p:txBody>
      </p:sp>
      <p:sp>
        <p:nvSpPr>
          <p:cNvPr id="63492" name="Rectangle 4"/>
          <p:cNvSpPr>
            <a:spLocks noChangeArrowheads="1"/>
          </p:cNvSpPr>
          <p:nvPr/>
        </p:nvSpPr>
        <p:spPr bwMode="auto">
          <a:xfrm>
            <a:off x="5257800" y="1524000"/>
            <a:ext cx="3657600" cy="4525963"/>
          </a:xfrm>
          <a:prstGeom prst="rect">
            <a:avLst/>
          </a:prstGeom>
          <a:noFill/>
          <a:ln w="9525">
            <a:noFill/>
            <a:miter lim="800000"/>
            <a:headEnd/>
            <a:tailEnd/>
          </a:ln>
          <a:effectLst/>
        </p:spPr>
        <p:txBody>
          <a:bodyPr/>
          <a:lstStyle/>
          <a:p>
            <a:pPr marL="533400" indent="-533400">
              <a:lnSpc>
                <a:spcPct val="80000"/>
              </a:lnSpc>
              <a:spcBef>
                <a:spcPct val="20000"/>
              </a:spcBef>
            </a:pPr>
            <a:r>
              <a:rPr lang="en-US" sz="2000">
                <a:cs typeface="Times New Roman" pitchFamily="18" charset="0"/>
              </a:rPr>
              <a:t>Who is to blame?</a:t>
            </a:r>
          </a:p>
          <a:p>
            <a:pPr marL="533400" indent="-533400">
              <a:lnSpc>
                <a:spcPct val="80000"/>
              </a:lnSpc>
              <a:spcBef>
                <a:spcPct val="20000"/>
              </a:spcBef>
              <a:buFontTx/>
              <a:buAutoNum type="alphaLcParenR"/>
            </a:pPr>
            <a:r>
              <a:rPr lang="en-US" sz="2000">
                <a:cs typeface="Times New Roman" pitchFamily="18" charset="0"/>
              </a:rPr>
              <a:t>Human activities</a:t>
            </a:r>
          </a:p>
          <a:p>
            <a:pPr marL="533400" indent="-533400">
              <a:lnSpc>
                <a:spcPct val="80000"/>
              </a:lnSpc>
              <a:spcBef>
                <a:spcPct val="20000"/>
              </a:spcBef>
              <a:buFontTx/>
              <a:buAutoNum type="alphaLcParenR"/>
            </a:pPr>
            <a:r>
              <a:rPr lang="en-US" sz="2000">
                <a:cs typeface="Times New Roman" pitchFamily="18" charset="0"/>
              </a:rPr>
              <a:t>Nature causes</a:t>
            </a:r>
          </a:p>
          <a:p>
            <a:pPr marL="533400" indent="-533400">
              <a:lnSpc>
                <a:spcPct val="80000"/>
              </a:lnSpc>
              <a:spcBef>
                <a:spcPct val="20000"/>
              </a:spcBef>
              <a:buFontTx/>
              <a:buAutoNum type="alphaLcParenR"/>
            </a:pPr>
            <a:r>
              <a:rPr lang="en-US" sz="2000">
                <a:cs typeface="Times New Roman" pitchFamily="18" charset="0"/>
              </a:rPr>
              <a:t>ET</a:t>
            </a:r>
          </a:p>
          <a:p>
            <a:pPr marL="533400" indent="-533400">
              <a:lnSpc>
                <a:spcPct val="80000"/>
              </a:lnSpc>
              <a:spcBef>
                <a:spcPct val="20000"/>
              </a:spcBef>
              <a:buFontTx/>
              <a:buAutoNum type="alphaLcParenR"/>
            </a:pPr>
            <a:r>
              <a:rPr lang="en-US" sz="2000" b="1">
                <a:solidFill>
                  <a:srgbClr val="3333CC"/>
                </a:solidFill>
                <a:cs typeface="Times New Roman" pitchFamily="18" charset="0"/>
              </a:rPr>
              <a:t>NoCanTell!</a:t>
            </a:r>
          </a:p>
          <a:p>
            <a:pPr marL="533400" indent="-533400">
              <a:lnSpc>
                <a:spcPct val="80000"/>
              </a:lnSpc>
              <a:spcBef>
                <a:spcPct val="20000"/>
              </a:spcBef>
              <a:buFontTx/>
              <a:buAutoNum type="alphaLcParenR"/>
            </a:pPr>
            <a:endParaRPr lang="en-US" sz="2000" b="1">
              <a:solidFill>
                <a:srgbClr val="3333CC"/>
              </a:solidFill>
              <a:cs typeface="Times New Roman" pitchFamily="18" charset="0"/>
            </a:endParaRPr>
          </a:p>
          <a:p>
            <a:pPr marL="533400" indent="-533400">
              <a:lnSpc>
                <a:spcPct val="80000"/>
              </a:lnSpc>
              <a:spcBef>
                <a:spcPct val="20000"/>
              </a:spcBef>
            </a:pPr>
            <a:r>
              <a:rPr lang="en-US" sz="2000">
                <a:cs typeface="Times New Roman" pitchFamily="18" charset="0"/>
              </a:rPr>
              <a:t>What is to blame?</a:t>
            </a:r>
          </a:p>
          <a:p>
            <a:pPr marL="533400" indent="-533400">
              <a:lnSpc>
                <a:spcPct val="80000"/>
              </a:lnSpc>
              <a:spcBef>
                <a:spcPct val="20000"/>
              </a:spcBef>
              <a:buFontTx/>
              <a:buAutoNum type="alphaLcParenR"/>
            </a:pPr>
            <a:r>
              <a:rPr lang="en-US" sz="2000">
                <a:cs typeface="Times New Roman" pitchFamily="18" charset="0"/>
              </a:rPr>
              <a:t>Ozone </a:t>
            </a:r>
          </a:p>
          <a:p>
            <a:pPr marL="533400" indent="-533400">
              <a:lnSpc>
                <a:spcPct val="80000"/>
              </a:lnSpc>
              <a:spcBef>
                <a:spcPct val="20000"/>
              </a:spcBef>
              <a:buFontTx/>
              <a:buAutoNum type="alphaLcParenR"/>
            </a:pPr>
            <a:r>
              <a:rPr lang="en-US" sz="2000" b="1">
                <a:solidFill>
                  <a:srgbClr val="3333CC"/>
                </a:solidFill>
                <a:cs typeface="Times New Roman" pitchFamily="18" charset="0"/>
              </a:rPr>
              <a:t>CO</a:t>
            </a:r>
            <a:r>
              <a:rPr lang="en-US" sz="2000" b="1" baseline="-25000">
                <a:solidFill>
                  <a:srgbClr val="3333CC"/>
                </a:solidFill>
                <a:cs typeface="Times New Roman" pitchFamily="18" charset="0"/>
              </a:rPr>
              <a:t>2</a:t>
            </a:r>
            <a:r>
              <a:rPr lang="en-US" sz="2000" b="1" baseline="30000">
                <a:solidFill>
                  <a:srgbClr val="3333CC"/>
                </a:solidFill>
                <a:cs typeface="Times New Roman" pitchFamily="18" charset="0"/>
              </a:rPr>
              <a:t> </a:t>
            </a:r>
          </a:p>
          <a:p>
            <a:pPr marL="533400" indent="-533400">
              <a:lnSpc>
                <a:spcPct val="80000"/>
              </a:lnSpc>
              <a:spcBef>
                <a:spcPct val="20000"/>
              </a:spcBef>
              <a:buFontTx/>
              <a:buAutoNum type="alphaLcParenR"/>
            </a:pPr>
            <a:r>
              <a:rPr lang="en-US" sz="2000" b="1">
                <a:solidFill>
                  <a:srgbClr val="3333CC"/>
                </a:solidFill>
                <a:cs typeface="Times New Roman" pitchFamily="18" charset="0"/>
              </a:rPr>
              <a:t>H</a:t>
            </a:r>
            <a:r>
              <a:rPr lang="en-US" sz="2000" b="1" baseline="-25000">
                <a:solidFill>
                  <a:srgbClr val="3333CC"/>
                </a:solidFill>
                <a:cs typeface="Times New Roman" pitchFamily="18" charset="0"/>
              </a:rPr>
              <a:t>2</a:t>
            </a:r>
            <a:r>
              <a:rPr lang="en-US" sz="2000" b="1">
                <a:solidFill>
                  <a:srgbClr val="3333CC"/>
                </a:solidFill>
                <a:cs typeface="Times New Roman" pitchFamily="18" charset="0"/>
              </a:rPr>
              <a:t>O</a:t>
            </a:r>
          </a:p>
          <a:p>
            <a:pPr marL="533400" indent="-533400">
              <a:lnSpc>
                <a:spcPct val="80000"/>
              </a:lnSpc>
              <a:spcBef>
                <a:spcPct val="20000"/>
              </a:spcBef>
              <a:buFontTx/>
              <a:buAutoNum type="alphaLcParenR"/>
            </a:pPr>
            <a:r>
              <a:rPr lang="en-US" sz="2000">
                <a:cs typeface="Times New Roman" pitchFamily="18" charset="0"/>
              </a:rPr>
              <a:t>O</a:t>
            </a:r>
            <a:r>
              <a:rPr lang="en-US" sz="2000" baseline="-25000">
                <a:cs typeface="Times New Roman" pitchFamily="18" charset="0"/>
              </a:rPr>
              <a:t>2</a:t>
            </a:r>
          </a:p>
          <a:p>
            <a:pPr marL="533400" indent="-533400">
              <a:lnSpc>
                <a:spcPct val="80000"/>
              </a:lnSpc>
              <a:spcBef>
                <a:spcPct val="20000"/>
              </a:spcBef>
              <a:buFontTx/>
              <a:buAutoNum type="alphaLcParenR"/>
            </a:pPr>
            <a:r>
              <a:rPr lang="en-US" sz="2000" b="1">
                <a:solidFill>
                  <a:srgbClr val="996600"/>
                </a:solidFill>
                <a:cs typeface="Times New Roman" pitchFamily="18" charset="0"/>
              </a:rPr>
              <a:t>NoCanTell. It is real complicated!</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00" name="AutoShape 4" descr="Image result for green house effect mode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 name="Text Box 3"/>
          <p:cNvSpPr txBox="1">
            <a:spLocks noChangeArrowheads="1"/>
          </p:cNvSpPr>
          <p:nvPr/>
        </p:nvSpPr>
        <p:spPr bwMode="auto">
          <a:xfrm>
            <a:off x="1857356" y="-24"/>
            <a:ext cx="4500594" cy="707886"/>
          </a:xfrm>
          <a:prstGeom prst="rect">
            <a:avLst/>
          </a:prstGeom>
          <a:noFill/>
          <a:ln w="9525">
            <a:noFill/>
            <a:miter lim="800000"/>
            <a:headEnd/>
            <a:tailEnd/>
          </a:ln>
          <a:effectLst/>
        </p:spPr>
        <p:txBody>
          <a:bodyPr wrap="square">
            <a:spAutoFit/>
          </a:bodyPr>
          <a:lstStyle/>
          <a:p>
            <a:pPr eaLnBrk="0" hangingPunct="0"/>
            <a:r>
              <a:rPr lang="en-US" sz="4000" b="1" i="1" dirty="0" smtClean="0">
                <a:solidFill>
                  <a:srgbClr val="FF0000"/>
                </a:solidFill>
              </a:rPr>
              <a:t>Energy sources????</a:t>
            </a:r>
            <a:endParaRPr lang="en-US" sz="4000" b="1" i="1" dirty="0">
              <a:solidFill>
                <a:srgbClr val="FF0000"/>
              </a:solidFill>
            </a:endParaRPr>
          </a:p>
        </p:txBody>
      </p:sp>
      <p:sp>
        <p:nvSpPr>
          <p:cNvPr id="9" name="Text Box 3"/>
          <p:cNvSpPr txBox="1">
            <a:spLocks noChangeArrowheads="1"/>
          </p:cNvSpPr>
          <p:nvPr/>
        </p:nvSpPr>
        <p:spPr bwMode="auto">
          <a:xfrm>
            <a:off x="3671392" y="785794"/>
            <a:ext cx="5472608" cy="461665"/>
          </a:xfrm>
          <a:prstGeom prst="rect">
            <a:avLst/>
          </a:prstGeom>
          <a:noFill/>
          <a:ln w="9525">
            <a:noFill/>
            <a:miter lim="800000"/>
            <a:headEnd/>
            <a:tailEnd/>
          </a:ln>
          <a:effectLst/>
        </p:spPr>
        <p:txBody>
          <a:bodyPr wrap="square">
            <a:spAutoFit/>
          </a:bodyPr>
          <a:lstStyle/>
          <a:p>
            <a:pPr eaLnBrk="0" hangingPunct="0"/>
            <a:r>
              <a:rPr lang="en-US" sz="2400" b="1" i="1" dirty="0" smtClean="0"/>
              <a:t>Carbon……..energy……climate</a:t>
            </a:r>
            <a:endParaRPr lang="en-US" sz="2400" b="1" i="1" dirty="0"/>
          </a:p>
        </p:txBody>
      </p:sp>
      <p:pic>
        <p:nvPicPr>
          <p:cNvPr id="209922" name="Picture 2"/>
          <p:cNvPicPr>
            <a:picLocks noChangeAspect="1" noChangeArrowheads="1"/>
          </p:cNvPicPr>
          <p:nvPr/>
        </p:nvPicPr>
        <p:blipFill>
          <a:blip r:embed="rId2" cstate="print"/>
          <a:srcRect/>
          <a:stretch>
            <a:fillRect/>
          </a:stretch>
        </p:blipFill>
        <p:spPr bwMode="auto">
          <a:xfrm>
            <a:off x="1142976" y="3000372"/>
            <a:ext cx="3714776" cy="3457573"/>
          </a:xfrm>
          <a:prstGeom prst="rect">
            <a:avLst/>
          </a:prstGeom>
          <a:noFill/>
          <a:ln w="9525">
            <a:noFill/>
            <a:miter lim="800000"/>
            <a:headEnd/>
            <a:tailEnd/>
          </a:ln>
          <a:effectLst/>
        </p:spPr>
      </p:pic>
      <p:sp>
        <p:nvSpPr>
          <p:cNvPr id="11" name="Text Box 3"/>
          <p:cNvSpPr txBox="1">
            <a:spLocks noChangeArrowheads="1"/>
          </p:cNvSpPr>
          <p:nvPr/>
        </p:nvSpPr>
        <p:spPr bwMode="auto">
          <a:xfrm>
            <a:off x="500034" y="989942"/>
            <a:ext cx="8286808" cy="1938992"/>
          </a:xfrm>
          <a:prstGeom prst="rect">
            <a:avLst/>
          </a:prstGeom>
          <a:noFill/>
          <a:ln w="9525">
            <a:noFill/>
            <a:miter lim="800000"/>
            <a:headEnd/>
            <a:tailEnd/>
          </a:ln>
          <a:effectLst/>
        </p:spPr>
        <p:txBody>
          <a:bodyPr wrap="square">
            <a:spAutoFit/>
          </a:bodyPr>
          <a:lstStyle/>
          <a:p>
            <a:pPr eaLnBrk="0" hangingPunct="0"/>
            <a:r>
              <a:rPr lang="en-US" sz="2400" b="1" i="1" dirty="0" smtClean="0"/>
              <a:t>Fossil fuel: </a:t>
            </a:r>
          </a:p>
          <a:p>
            <a:pPr eaLnBrk="0" hangingPunct="0"/>
            <a:r>
              <a:rPr lang="en-US" sz="2400" dirty="0" smtClean="0"/>
              <a:t>formed by natural processes such as </a:t>
            </a:r>
            <a:r>
              <a:rPr lang="en-US" sz="2400" dirty="0" smtClean="0">
                <a:hlinkClick r:id="rId3" tooltip="Anaerobic decomposition"/>
              </a:rPr>
              <a:t>decomposition</a:t>
            </a:r>
            <a:r>
              <a:rPr lang="en-US" sz="2400" dirty="0" smtClean="0"/>
              <a:t> of buried dead </a:t>
            </a:r>
            <a:r>
              <a:rPr lang="en-US" sz="2400" dirty="0" smtClean="0">
                <a:hlinkClick r:id="rId4" tooltip="Organism"/>
              </a:rPr>
              <a:t>organisms</a:t>
            </a:r>
            <a:r>
              <a:rPr lang="en-US" sz="2400" dirty="0" smtClean="0"/>
              <a:t>, containing energy originating in ancient </a:t>
            </a:r>
            <a:r>
              <a:rPr lang="en-US" sz="2400" dirty="0" smtClean="0">
                <a:hlinkClick r:id="rId5" tooltip="Photosynthesis"/>
              </a:rPr>
              <a:t>photosynthesis</a:t>
            </a:r>
            <a:r>
              <a:rPr lang="en-US" sz="2400" dirty="0" smtClean="0"/>
              <a:t>. high % </a:t>
            </a:r>
            <a:r>
              <a:rPr lang="en-US" sz="2400" dirty="0" smtClean="0">
                <a:hlinkClick r:id="rId6" tooltip="Carbon"/>
              </a:rPr>
              <a:t>carbon</a:t>
            </a:r>
            <a:r>
              <a:rPr lang="en-US" sz="2400" dirty="0" smtClean="0"/>
              <a:t> in </a:t>
            </a:r>
            <a:r>
              <a:rPr lang="en-US" sz="2400" dirty="0" smtClean="0">
                <a:hlinkClick r:id="rId7" tooltip="Petroleum"/>
              </a:rPr>
              <a:t>petroleum</a:t>
            </a:r>
            <a:r>
              <a:rPr lang="en-US" sz="2400" dirty="0" smtClean="0"/>
              <a:t>, </a:t>
            </a:r>
            <a:r>
              <a:rPr lang="en-US" sz="2400" dirty="0" smtClean="0">
                <a:hlinkClick r:id="rId8" tooltip="Coal"/>
              </a:rPr>
              <a:t>coal</a:t>
            </a:r>
            <a:r>
              <a:rPr lang="en-US" sz="2400" dirty="0" smtClean="0"/>
              <a:t>, and </a:t>
            </a:r>
            <a:r>
              <a:rPr lang="en-US" sz="2400" u="sng" dirty="0" smtClean="0">
                <a:hlinkClick r:id="rId9" tooltip="Natural gas"/>
              </a:rPr>
              <a:t>natural gas</a:t>
            </a:r>
            <a:endParaRPr lang="en-US" sz="2400" b="1" i="1" dirty="0"/>
          </a:p>
        </p:txBody>
      </p:sp>
      <p:pic>
        <p:nvPicPr>
          <p:cNvPr id="209923" name="Picture 3"/>
          <p:cNvPicPr>
            <a:picLocks noChangeAspect="1" noChangeArrowheads="1"/>
          </p:cNvPicPr>
          <p:nvPr/>
        </p:nvPicPr>
        <p:blipFill>
          <a:blip r:embed="rId10" cstate="print"/>
          <a:srcRect/>
          <a:stretch>
            <a:fillRect/>
          </a:stretch>
        </p:blipFill>
        <p:spPr bwMode="auto">
          <a:xfrm>
            <a:off x="5143504" y="3000735"/>
            <a:ext cx="3714776" cy="346197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09923"/>
                                        </p:tgtEl>
                                        <p:attrNameLst>
                                          <p:attrName>style.visibility</p:attrName>
                                        </p:attrNameLst>
                                      </p:cBhvr>
                                      <p:to>
                                        <p:strVal val="visible"/>
                                      </p:to>
                                    </p:set>
                                    <p:animEffect transition="in" filter="blinds(horizontal)">
                                      <p:cBhvr>
                                        <p:cTn id="17" dur="500"/>
                                        <p:tgtEl>
                                          <p:spTgt spid="20992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09922"/>
                                        </p:tgtEl>
                                        <p:attrNameLst>
                                          <p:attrName>style.visibility</p:attrName>
                                        </p:attrNameLst>
                                      </p:cBhvr>
                                      <p:to>
                                        <p:strVal val="visible"/>
                                      </p:to>
                                    </p:set>
                                    <p:animEffect transition="in" filter="blinds(horizontal)">
                                      <p:cBhvr>
                                        <p:cTn id="22" dur="500"/>
                                        <p:tgtEl>
                                          <p:spTgt spid="209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2" name="Picture 4" descr="http://mifti.com/yahoo_site_admin/assets/images/WWEC.296194443_std.jpg"/>
          <p:cNvPicPr>
            <a:picLocks noChangeAspect="1" noChangeArrowheads="1"/>
          </p:cNvPicPr>
          <p:nvPr/>
        </p:nvPicPr>
        <p:blipFill>
          <a:blip r:embed="rId2" cstate="print"/>
          <a:srcRect/>
          <a:stretch>
            <a:fillRect/>
          </a:stretch>
        </p:blipFill>
        <p:spPr bwMode="auto">
          <a:xfrm>
            <a:off x="323528" y="1714488"/>
            <a:ext cx="8064896" cy="4738848"/>
          </a:xfrm>
          <a:prstGeom prst="rect">
            <a:avLst/>
          </a:prstGeom>
          <a:noFill/>
        </p:spPr>
      </p:pic>
      <p:sp>
        <p:nvSpPr>
          <p:cNvPr id="5" name="Rectangle 4"/>
          <p:cNvSpPr/>
          <p:nvPr/>
        </p:nvSpPr>
        <p:spPr>
          <a:xfrm>
            <a:off x="3428992" y="500042"/>
            <a:ext cx="2535899" cy="707886"/>
          </a:xfrm>
          <a:prstGeom prst="rect">
            <a:avLst/>
          </a:prstGeom>
        </p:spPr>
        <p:txBody>
          <a:bodyPr wrap="square">
            <a:spAutoFit/>
          </a:bodyPr>
          <a:lstStyle/>
          <a:p>
            <a:r>
              <a:rPr lang="en-GB" sz="4000" dirty="0" smtClean="0"/>
              <a:t>Energy:</a:t>
            </a:r>
            <a:endParaRPr lang="en-US"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itle 3"/>
          <p:cNvSpPr>
            <a:spLocks noGrp="1"/>
          </p:cNvSpPr>
          <p:nvPr>
            <p:ph type="ctrTitle"/>
          </p:nvPr>
        </p:nvSpPr>
        <p:spPr>
          <a:xfrm>
            <a:off x="685800" y="548680"/>
            <a:ext cx="7772400" cy="3733800"/>
          </a:xfrm>
        </p:spPr>
        <p:txBody>
          <a:bodyPr>
            <a:normAutofit fontScale="90000"/>
          </a:bodyPr>
          <a:lstStyle/>
          <a:p>
            <a:pPr algn="l" eaLnBrk="1" hangingPunct="1"/>
            <a:r>
              <a:rPr lang="en-GB" dirty="0" smtClean="0"/>
              <a:t>Energy Reserves</a:t>
            </a:r>
            <a:br>
              <a:rPr lang="en-GB" dirty="0" smtClean="0"/>
            </a:br>
            <a:r>
              <a:rPr lang="en-GB" dirty="0" smtClean="0"/>
              <a:t>	</a:t>
            </a:r>
            <a:br>
              <a:rPr lang="en-GB" dirty="0" smtClean="0"/>
            </a:br>
            <a:r>
              <a:rPr lang="en-GB" sz="2400" b="0" dirty="0" smtClean="0"/>
              <a:t>We do not know exact values; I will quote estimates</a:t>
            </a:r>
            <a:r>
              <a:rPr lang="en-GB" sz="2400" b="0" baseline="30000" dirty="0" smtClean="0"/>
              <a:t>1</a:t>
            </a:r>
            <a:r>
              <a:rPr lang="en-GB" sz="2400" b="0" dirty="0" smtClean="0"/>
              <a:t> in terms of J of </a:t>
            </a:r>
            <a:r>
              <a:rPr lang="en-GB" sz="2400" b="0" i="1" dirty="0" smtClean="0"/>
              <a:t>electricity</a:t>
            </a:r>
            <a:r>
              <a:rPr lang="en-GB" sz="2400" b="0" dirty="0" smtClean="0"/>
              <a:t/>
            </a:r>
            <a:br>
              <a:rPr lang="en-GB" sz="2400" b="0" dirty="0" smtClean="0"/>
            </a:br>
            <a:r>
              <a:rPr lang="en-GB" sz="2400" b="0" dirty="0" smtClean="0"/>
              <a:t>How long they will last is even more uncertain; to give an order of magnitude I will use current </a:t>
            </a:r>
            <a:r>
              <a:rPr lang="en-GB" sz="2400" b="0" i="1" dirty="0" smtClean="0"/>
              <a:t>total</a:t>
            </a:r>
            <a:r>
              <a:rPr lang="en-GB" sz="2400" b="0" dirty="0" smtClean="0"/>
              <a:t> World consumption of ~ 5×10</a:t>
            </a:r>
            <a:r>
              <a:rPr lang="en-GB" sz="2400" b="0" baseline="30000" dirty="0" smtClean="0"/>
              <a:t>20</a:t>
            </a:r>
            <a:r>
              <a:rPr lang="en-GB" sz="2400" b="0" dirty="0" smtClean="0"/>
              <a:t> J year</a:t>
            </a:r>
            <a:r>
              <a:rPr lang="en-GB" sz="2400" b="0" baseline="30000" dirty="0" smtClean="0"/>
              <a:t>-1</a:t>
            </a:r>
            <a:r>
              <a:rPr lang="en-GB" sz="2400" b="0" dirty="0" smtClean="0"/>
              <a:t/>
            </a:r>
            <a:br>
              <a:rPr lang="en-GB" sz="2400" b="0" dirty="0" smtClean="0"/>
            </a:br>
            <a:r>
              <a:rPr lang="en-GB" dirty="0" smtClean="0"/>
              <a:t/>
            </a:r>
            <a:br>
              <a:rPr lang="en-GB" dirty="0" smtClean="0"/>
            </a:br>
            <a:endParaRPr lang="en-GB" dirty="0" smtClean="0"/>
          </a:p>
        </p:txBody>
      </p:sp>
      <p:sp>
        <p:nvSpPr>
          <p:cNvPr id="29699" name="TextBox 3"/>
          <p:cNvSpPr txBox="1">
            <a:spLocks noChangeArrowheads="1"/>
          </p:cNvSpPr>
          <p:nvPr/>
        </p:nvSpPr>
        <p:spPr bwMode="auto">
          <a:xfrm>
            <a:off x="533400" y="6553200"/>
            <a:ext cx="7848600" cy="338138"/>
          </a:xfrm>
          <a:prstGeom prst="rect">
            <a:avLst/>
          </a:prstGeom>
          <a:noFill/>
          <a:ln w="9525">
            <a:noFill/>
            <a:miter lim="800000"/>
            <a:headEnd/>
            <a:tailEnd/>
          </a:ln>
        </p:spPr>
        <p:txBody>
          <a:bodyPr>
            <a:spAutoFit/>
          </a:bodyPr>
          <a:lstStyle/>
          <a:p>
            <a:pPr algn="ctr"/>
            <a:r>
              <a:rPr lang="en-GB" sz="1600" baseline="30000" dirty="0">
                <a:latin typeface="Arial" charset="0"/>
              </a:rPr>
              <a:t>1 </a:t>
            </a:r>
            <a:r>
              <a:rPr lang="en-GB" sz="1600" dirty="0">
                <a:latin typeface="Arial" charset="0"/>
              </a:rPr>
              <a:t>David MacKay “Sustainable Energy – without the hot air” www.withouthotair.com</a:t>
            </a:r>
          </a:p>
        </p:txBody>
      </p:sp>
      <p:sp>
        <p:nvSpPr>
          <p:cNvPr id="72706" name="AutoShape 2" descr="http://www.paulchefurka.ca/WEAP2/image038.gi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3"/>
          <p:cNvSpPr txBox="1">
            <a:spLocks noChangeArrowheads="1"/>
          </p:cNvSpPr>
          <p:nvPr/>
        </p:nvSpPr>
        <p:spPr bwMode="auto">
          <a:xfrm>
            <a:off x="3200400" y="4960938"/>
            <a:ext cx="2743200" cy="923330"/>
          </a:xfrm>
          <a:prstGeom prst="rect">
            <a:avLst/>
          </a:prstGeom>
          <a:noFill/>
          <a:ln w="9525">
            <a:noFill/>
            <a:miter lim="800000"/>
            <a:headEnd/>
            <a:tailEnd/>
          </a:ln>
        </p:spPr>
        <p:txBody>
          <a:bodyPr>
            <a:spAutoFit/>
          </a:bodyPr>
          <a:lstStyle/>
          <a:p>
            <a:pPr algn="ctr"/>
            <a:r>
              <a:rPr lang="en-GB" dirty="0" err="1" smtClean="0">
                <a:latin typeface="Arial" charset="0"/>
              </a:rPr>
              <a:t>Coal+oil&amp;gas</a:t>
            </a:r>
            <a:endParaRPr lang="en-GB" dirty="0">
              <a:latin typeface="Arial" charset="0"/>
            </a:endParaRPr>
          </a:p>
          <a:p>
            <a:pPr algn="ctr"/>
            <a:r>
              <a:rPr lang="en-GB" dirty="0">
                <a:latin typeface="Arial" charset="0"/>
              </a:rPr>
              <a:t>4.7×10</a:t>
            </a:r>
            <a:r>
              <a:rPr lang="en-GB" baseline="30000" dirty="0">
                <a:latin typeface="Arial" charset="0"/>
              </a:rPr>
              <a:t>22</a:t>
            </a:r>
            <a:r>
              <a:rPr lang="en-GB" dirty="0">
                <a:latin typeface="Arial" charset="0"/>
              </a:rPr>
              <a:t> J</a:t>
            </a:r>
          </a:p>
          <a:p>
            <a:pPr algn="ctr"/>
            <a:r>
              <a:rPr lang="en-GB" dirty="0">
                <a:latin typeface="Arial" charset="0"/>
              </a:rPr>
              <a:t>94 years</a:t>
            </a:r>
          </a:p>
        </p:txBody>
      </p:sp>
      <p:pic>
        <p:nvPicPr>
          <p:cNvPr id="30723" name="Picture 2"/>
          <p:cNvPicPr>
            <a:picLocks noChangeAspect="1" noChangeArrowheads="1"/>
          </p:cNvPicPr>
          <p:nvPr/>
        </p:nvPicPr>
        <p:blipFill>
          <a:blip r:embed="rId2" cstate="print"/>
          <a:srcRect l="11810" t="6310" r="11810" b="6310"/>
          <a:stretch>
            <a:fillRect/>
          </a:stretch>
        </p:blipFill>
        <p:spPr bwMode="auto">
          <a:xfrm rot="-5400000">
            <a:off x="2934494" y="1713706"/>
            <a:ext cx="3240088" cy="3470275"/>
          </a:xfrm>
          <a:prstGeom prst="rect">
            <a:avLst/>
          </a:prstGeom>
          <a:noFill/>
          <a:ln w="9525">
            <a:noFill/>
            <a:miter lim="800000"/>
            <a:headEnd/>
            <a:tailEnd/>
          </a:ln>
        </p:spPr>
      </p:pic>
      <p:sp>
        <p:nvSpPr>
          <p:cNvPr id="4" name="Rectangle 3"/>
          <p:cNvSpPr/>
          <p:nvPr/>
        </p:nvSpPr>
        <p:spPr>
          <a:xfrm>
            <a:off x="827584" y="476672"/>
            <a:ext cx="3706207" cy="707886"/>
          </a:xfrm>
          <a:prstGeom prst="rect">
            <a:avLst/>
          </a:prstGeom>
        </p:spPr>
        <p:txBody>
          <a:bodyPr wrap="none">
            <a:spAutoFit/>
          </a:bodyPr>
          <a:lstStyle/>
          <a:p>
            <a:r>
              <a:rPr lang="en-GB" sz="4000" dirty="0" smtClean="0"/>
              <a:t>Energy Reserves:</a:t>
            </a:r>
            <a:endParaRPr lang="en-US" sz="4000" dirty="0"/>
          </a:p>
        </p:txBody>
      </p:sp>
      <p:sp>
        <p:nvSpPr>
          <p:cNvPr id="5" name="TextBox 3"/>
          <p:cNvSpPr txBox="1">
            <a:spLocks noChangeArrowheads="1"/>
          </p:cNvSpPr>
          <p:nvPr/>
        </p:nvSpPr>
        <p:spPr bwMode="auto">
          <a:xfrm>
            <a:off x="533400" y="6553200"/>
            <a:ext cx="7848600" cy="338138"/>
          </a:xfrm>
          <a:prstGeom prst="rect">
            <a:avLst/>
          </a:prstGeom>
          <a:noFill/>
          <a:ln w="9525">
            <a:noFill/>
            <a:miter lim="800000"/>
            <a:headEnd/>
            <a:tailEnd/>
          </a:ln>
        </p:spPr>
        <p:txBody>
          <a:bodyPr>
            <a:spAutoFit/>
          </a:bodyPr>
          <a:lstStyle/>
          <a:p>
            <a:pPr algn="ctr"/>
            <a:r>
              <a:rPr lang="en-GB" sz="1600" baseline="30000" dirty="0">
                <a:latin typeface="Arial" charset="0"/>
              </a:rPr>
              <a:t>1 </a:t>
            </a:r>
            <a:r>
              <a:rPr lang="en-GB" sz="1600" dirty="0">
                <a:latin typeface="Arial" charset="0"/>
              </a:rPr>
              <a:t>David MacKay “Sustainable Energy – without the hot air” www.withouthotair.com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5"/>
          <p:cNvSpPr txBox="1">
            <a:spLocks noChangeArrowheads="1"/>
          </p:cNvSpPr>
          <p:nvPr/>
        </p:nvSpPr>
        <p:spPr bwMode="auto">
          <a:xfrm>
            <a:off x="2971800" y="4960938"/>
            <a:ext cx="3200400" cy="1477962"/>
          </a:xfrm>
          <a:prstGeom prst="rect">
            <a:avLst/>
          </a:prstGeom>
          <a:noFill/>
          <a:ln w="9525">
            <a:noFill/>
            <a:miter lim="800000"/>
            <a:headEnd/>
            <a:tailEnd/>
          </a:ln>
        </p:spPr>
        <p:txBody>
          <a:bodyPr>
            <a:spAutoFit/>
          </a:bodyPr>
          <a:lstStyle/>
          <a:p>
            <a:pPr algn="ctr"/>
            <a:r>
              <a:rPr lang="en-GB">
                <a:latin typeface="Arial" charset="0"/>
              </a:rPr>
              <a:t>Uranium Ore</a:t>
            </a:r>
          </a:p>
          <a:p>
            <a:pPr algn="ctr"/>
            <a:r>
              <a:rPr lang="en-GB">
                <a:latin typeface="Arial" charset="0"/>
              </a:rPr>
              <a:t>2.6×10</a:t>
            </a:r>
            <a:r>
              <a:rPr lang="en-GB" baseline="30000">
                <a:latin typeface="Arial" charset="0"/>
              </a:rPr>
              <a:t>23</a:t>
            </a:r>
            <a:r>
              <a:rPr lang="en-GB">
                <a:latin typeface="Arial" charset="0"/>
              </a:rPr>
              <a:t> J</a:t>
            </a:r>
          </a:p>
          <a:p>
            <a:pPr algn="ctr"/>
            <a:r>
              <a:rPr lang="en-GB">
                <a:latin typeface="Arial" charset="0"/>
              </a:rPr>
              <a:t>520 years</a:t>
            </a:r>
          </a:p>
          <a:p>
            <a:pPr algn="ctr"/>
            <a:r>
              <a:rPr lang="en-GB" sz="1800">
                <a:latin typeface="Arial" charset="0"/>
              </a:rPr>
              <a:t>[Fast breeder]</a:t>
            </a:r>
          </a:p>
        </p:txBody>
      </p:sp>
      <p:pic>
        <p:nvPicPr>
          <p:cNvPr id="31747" name="Picture 10"/>
          <p:cNvPicPr>
            <a:picLocks noChangeAspect="1"/>
          </p:cNvPicPr>
          <p:nvPr/>
        </p:nvPicPr>
        <p:blipFill>
          <a:blip r:embed="rId2" cstate="print"/>
          <a:srcRect l="11339" t="12944" r="11339" b="12944"/>
          <a:stretch>
            <a:fillRect/>
          </a:stretch>
        </p:blipFill>
        <p:spPr bwMode="auto">
          <a:xfrm>
            <a:off x="2971800" y="2057400"/>
            <a:ext cx="3240088" cy="2720975"/>
          </a:xfrm>
          <a:prstGeom prst="rect">
            <a:avLst/>
          </a:prstGeom>
          <a:noFill/>
          <a:ln w="9525">
            <a:noFill/>
            <a:miter lim="800000"/>
            <a:headEnd/>
            <a:tailEnd/>
          </a:ln>
        </p:spPr>
      </p:pic>
      <p:sp>
        <p:nvSpPr>
          <p:cNvPr id="31748" name="TextBox 7"/>
          <p:cNvSpPr txBox="1">
            <a:spLocks noChangeArrowheads="1"/>
          </p:cNvSpPr>
          <p:nvPr/>
        </p:nvSpPr>
        <p:spPr bwMode="auto">
          <a:xfrm>
            <a:off x="76200" y="2286000"/>
            <a:ext cx="2743200" cy="738188"/>
          </a:xfrm>
          <a:prstGeom prst="rect">
            <a:avLst/>
          </a:prstGeom>
          <a:noFill/>
          <a:ln w="9525">
            <a:noFill/>
            <a:miter lim="800000"/>
            <a:headEnd/>
            <a:tailEnd/>
          </a:ln>
        </p:spPr>
        <p:txBody>
          <a:bodyPr>
            <a:spAutoFit/>
          </a:bodyPr>
          <a:lstStyle/>
          <a:p>
            <a:pPr algn="ctr"/>
            <a:r>
              <a:rPr lang="en-GB" sz="1400" dirty="0" err="1" smtClean="0">
                <a:latin typeface="Arial" charset="0"/>
              </a:rPr>
              <a:t>Coal+Oil&amp;Gas</a:t>
            </a:r>
            <a:endParaRPr lang="en-GB" sz="1400" dirty="0">
              <a:latin typeface="Arial" charset="0"/>
            </a:endParaRPr>
          </a:p>
          <a:p>
            <a:pPr algn="ctr"/>
            <a:r>
              <a:rPr lang="en-GB" sz="1400" dirty="0">
                <a:latin typeface="Arial" charset="0"/>
              </a:rPr>
              <a:t>4.7×10</a:t>
            </a:r>
            <a:r>
              <a:rPr lang="en-GB" sz="1400" baseline="30000" dirty="0">
                <a:latin typeface="Arial" charset="0"/>
              </a:rPr>
              <a:t>22</a:t>
            </a:r>
            <a:r>
              <a:rPr lang="en-GB" sz="1400" dirty="0">
                <a:latin typeface="Arial" charset="0"/>
              </a:rPr>
              <a:t> J</a:t>
            </a:r>
          </a:p>
          <a:p>
            <a:pPr algn="ctr"/>
            <a:r>
              <a:rPr lang="en-GB" sz="1400" dirty="0">
                <a:latin typeface="Arial" charset="0"/>
              </a:rPr>
              <a:t>94 years</a:t>
            </a:r>
          </a:p>
        </p:txBody>
      </p:sp>
      <p:pic>
        <p:nvPicPr>
          <p:cNvPr id="31749" name="Picture 2"/>
          <p:cNvPicPr>
            <a:picLocks noChangeAspect="1" noChangeArrowheads="1"/>
          </p:cNvPicPr>
          <p:nvPr/>
        </p:nvPicPr>
        <p:blipFill>
          <a:blip r:embed="rId3" cstate="print"/>
          <a:srcRect l="11810" t="6310" r="11810" b="6310"/>
          <a:stretch>
            <a:fillRect/>
          </a:stretch>
        </p:blipFill>
        <p:spPr bwMode="auto">
          <a:xfrm rot="-5400000">
            <a:off x="1089025" y="1730375"/>
            <a:ext cx="614363" cy="658813"/>
          </a:xfrm>
          <a:prstGeom prst="rect">
            <a:avLst/>
          </a:prstGeom>
          <a:noFill/>
          <a:ln w="9525">
            <a:noFill/>
            <a:miter lim="800000"/>
            <a:headEnd/>
            <a:tailEnd/>
          </a:ln>
        </p:spPr>
      </p:pic>
      <p:sp>
        <p:nvSpPr>
          <p:cNvPr id="6" name="Rectangle 5"/>
          <p:cNvSpPr/>
          <p:nvPr/>
        </p:nvSpPr>
        <p:spPr>
          <a:xfrm>
            <a:off x="827584" y="476672"/>
            <a:ext cx="3706207" cy="707886"/>
          </a:xfrm>
          <a:prstGeom prst="rect">
            <a:avLst/>
          </a:prstGeom>
        </p:spPr>
        <p:txBody>
          <a:bodyPr wrap="none">
            <a:spAutoFit/>
          </a:bodyPr>
          <a:lstStyle/>
          <a:p>
            <a:r>
              <a:rPr lang="en-GB" sz="4000" dirty="0" smtClean="0"/>
              <a:t>Energy Reserves:</a:t>
            </a:r>
            <a:endParaRPr lang="en-US" sz="40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7"/>
          <p:cNvPicPr>
            <a:picLocks noChangeAspect="1"/>
          </p:cNvPicPr>
          <p:nvPr/>
        </p:nvPicPr>
        <p:blipFill>
          <a:blip r:embed="rId2" cstate="print"/>
          <a:srcRect/>
          <a:stretch>
            <a:fillRect/>
          </a:stretch>
        </p:blipFill>
        <p:spPr bwMode="auto">
          <a:xfrm>
            <a:off x="2971800" y="1905000"/>
            <a:ext cx="3240088" cy="3240088"/>
          </a:xfrm>
          <a:prstGeom prst="rect">
            <a:avLst/>
          </a:prstGeom>
          <a:noFill/>
          <a:ln w="9525">
            <a:noFill/>
            <a:miter lim="800000"/>
            <a:headEnd/>
            <a:tailEnd/>
          </a:ln>
        </p:spPr>
      </p:pic>
      <p:sp>
        <p:nvSpPr>
          <p:cNvPr id="32771" name="TextBox 8"/>
          <p:cNvSpPr txBox="1">
            <a:spLocks noChangeArrowheads="1"/>
          </p:cNvSpPr>
          <p:nvPr/>
        </p:nvSpPr>
        <p:spPr bwMode="auto">
          <a:xfrm>
            <a:off x="2971800" y="5151438"/>
            <a:ext cx="3200400" cy="1201737"/>
          </a:xfrm>
          <a:prstGeom prst="rect">
            <a:avLst/>
          </a:prstGeom>
          <a:noFill/>
          <a:ln w="9525">
            <a:noFill/>
            <a:miter lim="800000"/>
            <a:headEnd/>
            <a:tailEnd/>
          </a:ln>
        </p:spPr>
        <p:txBody>
          <a:bodyPr>
            <a:spAutoFit/>
          </a:bodyPr>
          <a:lstStyle/>
          <a:p>
            <a:pPr algn="ctr"/>
            <a:r>
              <a:rPr lang="en-GB">
                <a:latin typeface="Arial" charset="0"/>
              </a:rPr>
              <a:t>Uranium in Seawater</a:t>
            </a:r>
          </a:p>
          <a:p>
            <a:pPr algn="ctr"/>
            <a:r>
              <a:rPr lang="en-GB">
                <a:latin typeface="Arial" charset="0"/>
              </a:rPr>
              <a:t>3.3×10</a:t>
            </a:r>
            <a:r>
              <a:rPr lang="en-GB" baseline="30000">
                <a:latin typeface="Arial" charset="0"/>
              </a:rPr>
              <a:t>24</a:t>
            </a:r>
            <a:r>
              <a:rPr lang="en-GB">
                <a:latin typeface="Arial" charset="0"/>
              </a:rPr>
              <a:t> J</a:t>
            </a:r>
          </a:p>
          <a:p>
            <a:pPr algn="ctr"/>
            <a:r>
              <a:rPr lang="en-GB">
                <a:latin typeface="Arial" charset="0"/>
              </a:rPr>
              <a:t>6600 years</a:t>
            </a:r>
          </a:p>
        </p:txBody>
      </p:sp>
      <p:sp>
        <p:nvSpPr>
          <p:cNvPr id="32772" name="TextBox 9"/>
          <p:cNvSpPr txBox="1">
            <a:spLocks noChangeArrowheads="1"/>
          </p:cNvSpPr>
          <p:nvPr/>
        </p:nvSpPr>
        <p:spPr bwMode="auto">
          <a:xfrm>
            <a:off x="3429000" y="3200400"/>
            <a:ext cx="2362200" cy="461963"/>
          </a:xfrm>
          <a:prstGeom prst="rect">
            <a:avLst/>
          </a:prstGeom>
          <a:noFill/>
          <a:ln w="9525">
            <a:noFill/>
            <a:miter lim="800000"/>
            <a:headEnd/>
            <a:tailEnd/>
          </a:ln>
        </p:spPr>
        <p:txBody>
          <a:bodyPr>
            <a:spAutoFit/>
          </a:bodyPr>
          <a:lstStyle/>
          <a:p>
            <a:pPr algn="ctr"/>
            <a:r>
              <a:rPr lang="en-GB">
                <a:solidFill>
                  <a:srgbClr val="FFFF66"/>
                </a:solidFill>
                <a:latin typeface="Arial" charset="0"/>
              </a:rPr>
              <a:t>U 0.0033 ppm</a:t>
            </a:r>
          </a:p>
        </p:txBody>
      </p:sp>
      <p:sp>
        <p:nvSpPr>
          <p:cNvPr id="32773" name="TextBox 10"/>
          <p:cNvSpPr txBox="1">
            <a:spLocks noChangeArrowheads="1"/>
          </p:cNvSpPr>
          <p:nvPr/>
        </p:nvSpPr>
        <p:spPr bwMode="auto">
          <a:xfrm>
            <a:off x="76200" y="2286000"/>
            <a:ext cx="2743200" cy="738188"/>
          </a:xfrm>
          <a:prstGeom prst="rect">
            <a:avLst/>
          </a:prstGeom>
          <a:noFill/>
          <a:ln w="9525">
            <a:noFill/>
            <a:miter lim="800000"/>
            <a:headEnd/>
            <a:tailEnd/>
          </a:ln>
        </p:spPr>
        <p:txBody>
          <a:bodyPr>
            <a:spAutoFit/>
          </a:bodyPr>
          <a:lstStyle/>
          <a:p>
            <a:pPr algn="ctr"/>
            <a:r>
              <a:rPr lang="en-GB" sz="1400" dirty="0" err="1" smtClean="0">
                <a:latin typeface="Arial" charset="0"/>
              </a:rPr>
              <a:t>Coal+Oil%Gas</a:t>
            </a:r>
            <a:endParaRPr lang="en-GB" sz="1400" dirty="0">
              <a:latin typeface="Arial" charset="0"/>
            </a:endParaRPr>
          </a:p>
          <a:p>
            <a:pPr algn="ctr"/>
            <a:r>
              <a:rPr lang="en-GB" sz="1400" dirty="0">
                <a:latin typeface="Arial" charset="0"/>
              </a:rPr>
              <a:t>4.7×10</a:t>
            </a:r>
            <a:r>
              <a:rPr lang="en-GB" sz="1400" baseline="30000" dirty="0">
                <a:latin typeface="Arial" charset="0"/>
              </a:rPr>
              <a:t>22</a:t>
            </a:r>
            <a:r>
              <a:rPr lang="en-GB" sz="1400" dirty="0">
                <a:latin typeface="Arial" charset="0"/>
              </a:rPr>
              <a:t> J</a:t>
            </a:r>
          </a:p>
          <a:p>
            <a:pPr algn="ctr"/>
            <a:r>
              <a:rPr lang="en-GB" sz="1400" dirty="0">
                <a:latin typeface="Arial" charset="0"/>
              </a:rPr>
              <a:t>94 years</a:t>
            </a:r>
          </a:p>
        </p:txBody>
      </p:sp>
      <p:pic>
        <p:nvPicPr>
          <p:cNvPr id="32774" name="Picture 2"/>
          <p:cNvPicPr>
            <a:picLocks noChangeAspect="1" noChangeArrowheads="1"/>
          </p:cNvPicPr>
          <p:nvPr/>
        </p:nvPicPr>
        <p:blipFill>
          <a:blip r:embed="rId3" cstate="print"/>
          <a:srcRect l="11810" t="6310" r="11810" b="6310"/>
          <a:stretch>
            <a:fillRect/>
          </a:stretch>
        </p:blipFill>
        <p:spPr bwMode="auto">
          <a:xfrm rot="-5400000">
            <a:off x="1089025" y="1730375"/>
            <a:ext cx="614363" cy="658813"/>
          </a:xfrm>
          <a:prstGeom prst="rect">
            <a:avLst/>
          </a:prstGeom>
          <a:noFill/>
          <a:ln w="9525">
            <a:noFill/>
            <a:miter lim="800000"/>
            <a:headEnd/>
            <a:tailEnd/>
          </a:ln>
        </p:spPr>
      </p:pic>
      <p:sp>
        <p:nvSpPr>
          <p:cNvPr id="32775" name="TextBox 12"/>
          <p:cNvSpPr txBox="1">
            <a:spLocks noChangeArrowheads="1"/>
          </p:cNvSpPr>
          <p:nvPr/>
        </p:nvSpPr>
        <p:spPr bwMode="auto">
          <a:xfrm>
            <a:off x="-152400" y="4062413"/>
            <a:ext cx="3200400" cy="738187"/>
          </a:xfrm>
          <a:prstGeom prst="rect">
            <a:avLst/>
          </a:prstGeom>
          <a:noFill/>
          <a:ln w="9525">
            <a:noFill/>
            <a:miter lim="800000"/>
            <a:headEnd/>
            <a:tailEnd/>
          </a:ln>
        </p:spPr>
        <p:txBody>
          <a:bodyPr>
            <a:spAutoFit/>
          </a:bodyPr>
          <a:lstStyle/>
          <a:p>
            <a:pPr algn="ctr"/>
            <a:r>
              <a:rPr lang="en-GB" sz="1400">
                <a:latin typeface="Arial" charset="0"/>
              </a:rPr>
              <a:t>Uranium Ore</a:t>
            </a:r>
          </a:p>
          <a:p>
            <a:pPr algn="ctr"/>
            <a:r>
              <a:rPr lang="en-GB" sz="1400">
                <a:latin typeface="Arial" charset="0"/>
              </a:rPr>
              <a:t>2.6×10</a:t>
            </a:r>
            <a:r>
              <a:rPr lang="en-GB" sz="1400" baseline="30000">
                <a:latin typeface="Arial" charset="0"/>
              </a:rPr>
              <a:t>23</a:t>
            </a:r>
            <a:r>
              <a:rPr lang="en-GB" sz="1400">
                <a:latin typeface="Arial" charset="0"/>
              </a:rPr>
              <a:t> J</a:t>
            </a:r>
          </a:p>
          <a:p>
            <a:pPr algn="ctr"/>
            <a:r>
              <a:rPr lang="en-GB" sz="1400">
                <a:latin typeface="Arial" charset="0"/>
              </a:rPr>
              <a:t>520 years</a:t>
            </a:r>
          </a:p>
        </p:txBody>
      </p:sp>
      <p:pic>
        <p:nvPicPr>
          <p:cNvPr id="32776" name="Picture 10"/>
          <p:cNvPicPr>
            <a:picLocks noChangeAspect="1"/>
          </p:cNvPicPr>
          <p:nvPr/>
        </p:nvPicPr>
        <p:blipFill>
          <a:blip r:embed="rId4" cstate="print"/>
          <a:srcRect l="11339" t="12944" r="11339" b="12944"/>
          <a:stretch>
            <a:fillRect/>
          </a:stretch>
        </p:blipFill>
        <p:spPr bwMode="auto">
          <a:xfrm>
            <a:off x="990600" y="3154363"/>
            <a:ext cx="906463" cy="908050"/>
          </a:xfrm>
          <a:prstGeom prst="rect">
            <a:avLst/>
          </a:prstGeom>
          <a:noFill/>
          <a:ln w="9525">
            <a:noFill/>
            <a:miter lim="800000"/>
            <a:headEnd/>
            <a:tailEnd/>
          </a:ln>
        </p:spPr>
      </p:pic>
      <p:sp>
        <p:nvSpPr>
          <p:cNvPr id="9" name="Rectangle 8"/>
          <p:cNvSpPr/>
          <p:nvPr/>
        </p:nvSpPr>
        <p:spPr>
          <a:xfrm>
            <a:off x="827584" y="476672"/>
            <a:ext cx="3706207" cy="707886"/>
          </a:xfrm>
          <a:prstGeom prst="rect">
            <a:avLst/>
          </a:prstGeom>
        </p:spPr>
        <p:txBody>
          <a:bodyPr wrap="none">
            <a:spAutoFit/>
          </a:bodyPr>
          <a:lstStyle/>
          <a:p>
            <a:r>
              <a:rPr lang="en-GB" sz="4000" dirty="0" smtClean="0"/>
              <a:t>Energy Reserves:</a:t>
            </a:r>
            <a:endParaRPr lang="en-US" sz="40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6633"/>
            <a:ext cx="7772400" cy="864095"/>
          </a:xfrm>
        </p:spPr>
        <p:txBody>
          <a:bodyPr>
            <a:normAutofit/>
          </a:bodyPr>
          <a:lstStyle/>
          <a:p>
            <a:r>
              <a:rPr lang="en-US" sz="4000" dirty="0" smtClean="0"/>
              <a:t>Green Energy and Climate Modeling</a:t>
            </a:r>
            <a:endParaRPr lang="en-US" sz="4000" dirty="0"/>
          </a:p>
        </p:txBody>
      </p:sp>
      <p:sp>
        <p:nvSpPr>
          <p:cNvPr id="3" name="TextBox 2"/>
          <p:cNvSpPr txBox="1"/>
          <p:nvPr/>
        </p:nvSpPr>
        <p:spPr>
          <a:xfrm>
            <a:off x="1043608" y="980728"/>
            <a:ext cx="2977866" cy="523220"/>
          </a:xfrm>
          <a:prstGeom prst="rect">
            <a:avLst/>
          </a:prstGeom>
          <a:noFill/>
        </p:spPr>
        <p:txBody>
          <a:bodyPr wrap="none" rtlCol="0">
            <a:spAutoFit/>
          </a:bodyPr>
          <a:lstStyle/>
          <a:p>
            <a:r>
              <a:rPr lang="en-US" sz="2800" dirty="0" smtClean="0"/>
              <a:t>Climate or weather</a:t>
            </a:r>
            <a:endParaRPr lang="en-US" sz="2800" dirty="0"/>
          </a:p>
        </p:txBody>
      </p:sp>
      <p:sp>
        <p:nvSpPr>
          <p:cNvPr id="5" name="Rectangle 1026"/>
          <p:cNvSpPr txBox="1">
            <a:spLocks noChangeArrowheads="1"/>
          </p:cNvSpPr>
          <p:nvPr/>
        </p:nvSpPr>
        <p:spPr>
          <a:xfrm>
            <a:off x="899592" y="5661248"/>
            <a:ext cx="7772400" cy="773113"/>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rgbClr val="FFFF00"/>
                </a:solidFill>
                <a:effectLst>
                  <a:outerShdw blurRad="38100" dist="38100" dir="2700000" algn="tl">
                    <a:srgbClr val="000000"/>
                  </a:outerShdw>
                </a:effectLst>
                <a:uLnTx/>
                <a:uFillTx/>
                <a:latin typeface="+mj-lt"/>
                <a:ea typeface="+mj-ea"/>
                <a:cs typeface="+mj-cs"/>
              </a:rPr>
              <a:t>The Climate System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1027" descr="FAQ1"/>
          <p:cNvPicPr>
            <a:picLocks noChangeAspect="1" noChangeArrowheads="1"/>
          </p:cNvPicPr>
          <p:nvPr/>
        </p:nvPicPr>
        <p:blipFill>
          <a:blip r:embed="rId2" cstate="print"/>
          <a:srcRect t="1761" r="600"/>
          <a:stretch>
            <a:fillRect/>
          </a:stretch>
        </p:blipFill>
        <p:spPr bwMode="auto">
          <a:xfrm>
            <a:off x="795338" y="1628800"/>
            <a:ext cx="7586662" cy="396044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Box 3"/>
          <p:cNvSpPr txBox="1">
            <a:spLocks noChangeArrowheads="1"/>
          </p:cNvSpPr>
          <p:nvPr/>
        </p:nvSpPr>
        <p:spPr bwMode="auto">
          <a:xfrm>
            <a:off x="76200" y="2286000"/>
            <a:ext cx="2743200" cy="738188"/>
          </a:xfrm>
          <a:prstGeom prst="rect">
            <a:avLst/>
          </a:prstGeom>
          <a:noFill/>
          <a:ln w="9525">
            <a:noFill/>
            <a:miter lim="800000"/>
            <a:headEnd/>
            <a:tailEnd/>
          </a:ln>
        </p:spPr>
        <p:txBody>
          <a:bodyPr>
            <a:spAutoFit/>
          </a:bodyPr>
          <a:lstStyle/>
          <a:p>
            <a:pPr algn="ctr"/>
            <a:r>
              <a:rPr lang="en-GB" sz="1400" dirty="0" err="1" smtClean="0">
                <a:latin typeface="Arial" charset="0"/>
              </a:rPr>
              <a:t>Coal+Oil%Gas</a:t>
            </a:r>
            <a:endParaRPr lang="en-GB" sz="1400" dirty="0" smtClean="0">
              <a:latin typeface="Arial" charset="0"/>
            </a:endParaRPr>
          </a:p>
          <a:p>
            <a:pPr algn="ctr"/>
            <a:r>
              <a:rPr lang="en-GB" sz="1400" dirty="0" smtClean="0">
                <a:latin typeface="Arial" charset="0"/>
              </a:rPr>
              <a:t>4.7×10</a:t>
            </a:r>
            <a:r>
              <a:rPr lang="en-GB" sz="1400" baseline="30000" dirty="0" smtClean="0">
                <a:latin typeface="Arial" charset="0"/>
              </a:rPr>
              <a:t>22</a:t>
            </a:r>
            <a:r>
              <a:rPr lang="en-GB" sz="1400" dirty="0" smtClean="0">
                <a:latin typeface="Arial" charset="0"/>
              </a:rPr>
              <a:t> J</a:t>
            </a:r>
          </a:p>
          <a:p>
            <a:pPr algn="ctr"/>
            <a:r>
              <a:rPr lang="en-GB" sz="1400" dirty="0" smtClean="0">
                <a:latin typeface="Arial" charset="0"/>
              </a:rPr>
              <a:t>94 years</a:t>
            </a:r>
            <a:endParaRPr lang="en-GB" sz="1400" dirty="0">
              <a:latin typeface="Arial" charset="0"/>
            </a:endParaRPr>
          </a:p>
        </p:txBody>
      </p:sp>
      <p:pic>
        <p:nvPicPr>
          <p:cNvPr id="33795" name="Picture 2"/>
          <p:cNvPicPr>
            <a:picLocks noChangeAspect="1" noChangeArrowheads="1"/>
          </p:cNvPicPr>
          <p:nvPr/>
        </p:nvPicPr>
        <p:blipFill>
          <a:blip r:embed="rId2" cstate="print"/>
          <a:srcRect l="11810" t="6310" r="11810" b="6310"/>
          <a:stretch>
            <a:fillRect/>
          </a:stretch>
        </p:blipFill>
        <p:spPr bwMode="auto">
          <a:xfrm rot="-5400000">
            <a:off x="1089025" y="1730375"/>
            <a:ext cx="614363" cy="658813"/>
          </a:xfrm>
          <a:prstGeom prst="rect">
            <a:avLst/>
          </a:prstGeom>
          <a:noFill/>
          <a:ln w="9525">
            <a:noFill/>
            <a:miter lim="800000"/>
            <a:headEnd/>
            <a:tailEnd/>
          </a:ln>
        </p:spPr>
      </p:pic>
      <p:sp>
        <p:nvSpPr>
          <p:cNvPr id="33796" name="TextBox 5"/>
          <p:cNvSpPr txBox="1">
            <a:spLocks noChangeArrowheads="1"/>
          </p:cNvSpPr>
          <p:nvPr/>
        </p:nvSpPr>
        <p:spPr bwMode="auto">
          <a:xfrm>
            <a:off x="-152400" y="4062413"/>
            <a:ext cx="3200400" cy="738187"/>
          </a:xfrm>
          <a:prstGeom prst="rect">
            <a:avLst/>
          </a:prstGeom>
          <a:noFill/>
          <a:ln w="9525">
            <a:noFill/>
            <a:miter lim="800000"/>
            <a:headEnd/>
            <a:tailEnd/>
          </a:ln>
        </p:spPr>
        <p:txBody>
          <a:bodyPr>
            <a:spAutoFit/>
          </a:bodyPr>
          <a:lstStyle/>
          <a:p>
            <a:pPr algn="ctr"/>
            <a:r>
              <a:rPr lang="en-GB" sz="1400">
                <a:latin typeface="Arial" charset="0"/>
              </a:rPr>
              <a:t>Uranium Ore</a:t>
            </a:r>
          </a:p>
          <a:p>
            <a:pPr algn="ctr"/>
            <a:r>
              <a:rPr lang="en-GB" sz="1400">
                <a:latin typeface="Arial" charset="0"/>
              </a:rPr>
              <a:t>2.6×10</a:t>
            </a:r>
            <a:r>
              <a:rPr lang="en-GB" sz="1400" baseline="30000">
                <a:latin typeface="Arial" charset="0"/>
              </a:rPr>
              <a:t>23</a:t>
            </a:r>
            <a:r>
              <a:rPr lang="en-GB" sz="1400">
                <a:latin typeface="Arial" charset="0"/>
              </a:rPr>
              <a:t> J</a:t>
            </a:r>
          </a:p>
          <a:p>
            <a:pPr algn="ctr"/>
            <a:r>
              <a:rPr lang="en-GB" sz="1400">
                <a:latin typeface="Arial" charset="0"/>
              </a:rPr>
              <a:t>520 years</a:t>
            </a:r>
          </a:p>
        </p:txBody>
      </p:sp>
      <p:pic>
        <p:nvPicPr>
          <p:cNvPr id="33797" name="Picture 10"/>
          <p:cNvPicPr>
            <a:picLocks noChangeAspect="1"/>
          </p:cNvPicPr>
          <p:nvPr/>
        </p:nvPicPr>
        <p:blipFill>
          <a:blip r:embed="rId3" cstate="print"/>
          <a:srcRect l="11339" t="12944" r="11339" b="12944"/>
          <a:stretch>
            <a:fillRect/>
          </a:stretch>
        </p:blipFill>
        <p:spPr bwMode="auto">
          <a:xfrm>
            <a:off x="990600" y="3154363"/>
            <a:ext cx="906463" cy="908050"/>
          </a:xfrm>
          <a:prstGeom prst="rect">
            <a:avLst/>
          </a:prstGeom>
          <a:noFill/>
          <a:ln w="9525">
            <a:noFill/>
            <a:miter lim="800000"/>
            <a:headEnd/>
            <a:tailEnd/>
          </a:ln>
        </p:spPr>
      </p:pic>
      <p:pic>
        <p:nvPicPr>
          <p:cNvPr id="33798" name="Picture 7"/>
          <p:cNvPicPr>
            <a:picLocks noChangeAspect="1"/>
          </p:cNvPicPr>
          <p:nvPr/>
        </p:nvPicPr>
        <p:blipFill>
          <a:blip r:embed="rId4" cstate="print"/>
          <a:srcRect/>
          <a:stretch>
            <a:fillRect/>
          </a:stretch>
        </p:blipFill>
        <p:spPr bwMode="auto">
          <a:xfrm>
            <a:off x="838200" y="4897438"/>
            <a:ext cx="1274763" cy="1274762"/>
          </a:xfrm>
          <a:prstGeom prst="rect">
            <a:avLst/>
          </a:prstGeom>
          <a:noFill/>
          <a:ln w="9525">
            <a:noFill/>
            <a:miter lim="800000"/>
            <a:headEnd/>
            <a:tailEnd/>
          </a:ln>
        </p:spPr>
      </p:pic>
      <p:sp>
        <p:nvSpPr>
          <p:cNvPr id="33799" name="TextBox 8"/>
          <p:cNvSpPr txBox="1">
            <a:spLocks noChangeArrowheads="1"/>
          </p:cNvSpPr>
          <p:nvPr/>
        </p:nvSpPr>
        <p:spPr bwMode="auto">
          <a:xfrm>
            <a:off x="-152400" y="6119813"/>
            <a:ext cx="3200400" cy="738187"/>
          </a:xfrm>
          <a:prstGeom prst="rect">
            <a:avLst/>
          </a:prstGeom>
          <a:noFill/>
          <a:ln w="9525">
            <a:noFill/>
            <a:miter lim="800000"/>
            <a:headEnd/>
            <a:tailEnd/>
          </a:ln>
        </p:spPr>
        <p:txBody>
          <a:bodyPr>
            <a:spAutoFit/>
          </a:bodyPr>
          <a:lstStyle/>
          <a:p>
            <a:pPr algn="ctr"/>
            <a:r>
              <a:rPr lang="en-GB" sz="1400">
                <a:latin typeface="Arial" charset="0"/>
              </a:rPr>
              <a:t>Uranium in Seawater</a:t>
            </a:r>
          </a:p>
          <a:p>
            <a:pPr algn="ctr"/>
            <a:r>
              <a:rPr lang="en-GB" sz="1400">
                <a:latin typeface="Arial" charset="0"/>
              </a:rPr>
              <a:t>3.3×10</a:t>
            </a:r>
            <a:r>
              <a:rPr lang="en-GB" sz="1400" baseline="30000">
                <a:latin typeface="Arial" charset="0"/>
              </a:rPr>
              <a:t>24</a:t>
            </a:r>
            <a:r>
              <a:rPr lang="en-GB" sz="1400">
                <a:latin typeface="Arial" charset="0"/>
              </a:rPr>
              <a:t> J</a:t>
            </a:r>
          </a:p>
          <a:p>
            <a:pPr algn="ctr"/>
            <a:r>
              <a:rPr lang="en-GB" sz="1400">
                <a:latin typeface="Arial" charset="0"/>
              </a:rPr>
              <a:t>6600 years</a:t>
            </a:r>
          </a:p>
        </p:txBody>
      </p:sp>
      <p:sp>
        <p:nvSpPr>
          <p:cNvPr id="33800" name="TextBox 9"/>
          <p:cNvSpPr txBox="1">
            <a:spLocks noChangeArrowheads="1"/>
          </p:cNvSpPr>
          <p:nvPr/>
        </p:nvSpPr>
        <p:spPr bwMode="auto">
          <a:xfrm>
            <a:off x="304800" y="5330825"/>
            <a:ext cx="2362200" cy="307975"/>
          </a:xfrm>
          <a:prstGeom prst="rect">
            <a:avLst/>
          </a:prstGeom>
          <a:noFill/>
          <a:ln w="9525">
            <a:noFill/>
            <a:miter lim="800000"/>
            <a:headEnd/>
            <a:tailEnd/>
          </a:ln>
        </p:spPr>
        <p:txBody>
          <a:bodyPr>
            <a:spAutoFit/>
          </a:bodyPr>
          <a:lstStyle/>
          <a:p>
            <a:pPr algn="ctr"/>
            <a:r>
              <a:rPr lang="en-GB" sz="1400">
                <a:solidFill>
                  <a:srgbClr val="FFFF66"/>
                </a:solidFill>
                <a:latin typeface="Arial" charset="0"/>
              </a:rPr>
              <a:t>U 0.0033 ppm</a:t>
            </a:r>
          </a:p>
        </p:txBody>
      </p:sp>
      <p:pic>
        <p:nvPicPr>
          <p:cNvPr id="33801" name="Picture 10"/>
          <p:cNvPicPr>
            <a:picLocks noChangeAspect="1"/>
          </p:cNvPicPr>
          <p:nvPr/>
        </p:nvPicPr>
        <p:blipFill>
          <a:blip r:embed="rId5" cstate="print"/>
          <a:srcRect/>
          <a:stretch>
            <a:fillRect/>
          </a:stretch>
        </p:blipFill>
        <p:spPr bwMode="auto">
          <a:xfrm>
            <a:off x="2971800" y="1905000"/>
            <a:ext cx="3240088" cy="3240088"/>
          </a:xfrm>
          <a:prstGeom prst="rect">
            <a:avLst/>
          </a:prstGeom>
          <a:noFill/>
          <a:ln w="9525">
            <a:noFill/>
            <a:miter lim="800000"/>
            <a:headEnd/>
            <a:tailEnd/>
          </a:ln>
        </p:spPr>
      </p:pic>
      <p:sp>
        <p:nvSpPr>
          <p:cNvPr id="33802" name="TextBox 11"/>
          <p:cNvSpPr txBox="1">
            <a:spLocks noChangeArrowheads="1"/>
          </p:cNvSpPr>
          <p:nvPr/>
        </p:nvSpPr>
        <p:spPr bwMode="auto">
          <a:xfrm>
            <a:off x="2971800" y="5151438"/>
            <a:ext cx="3200400" cy="1201737"/>
          </a:xfrm>
          <a:prstGeom prst="rect">
            <a:avLst/>
          </a:prstGeom>
          <a:noFill/>
          <a:ln w="9525">
            <a:noFill/>
            <a:miter lim="800000"/>
            <a:headEnd/>
            <a:tailEnd/>
          </a:ln>
        </p:spPr>
        <p:txBody>
          <a:bodyPr>
            <a:spAutoFit/>
          </a:bodyPr>
          <a:lstStyle/>
          <a:p>
            <a:pPr algn="ctr"/>
            <a:r>
              <a:rPr lang="en-GB">
                <a:latin typeface="Arial" charset="0"/>
              </a:rPr>
              <a:t>Lithium Ore</a:t>
            </a:r>
          </a:p>
          <a:p>
            <a:pPr algn="ctr"/>
            <a:r>
              <a:rPr lang="en-GB">
                <a:latin typeface="Arial" charset="0"/>
              </a:rPr>
              <a:t>7.9×10</a:t>
            </a:r>
            <a:r>
              <a:rPr lang="en-GB" baseline="30000">
                <a:latin typeface="Arial" charset="0"/>
              </a:rPr>
              <a:t>22</a:t>
            </a:r>
            <a:r>
              <a:rPr lang="en-GB">
                <a:latin typeface="Arial" charset="0"/>
              </a:rPr>
              <a:t> J</a:t>
            </a:r>
          </a:p>
          <a:p>
            <a:pPr algn="ctr"/>
            <a:r>
              <a:rPr lang="en-GB">
                <a:latin typeface="Arial" charset="0"/>
              </a:rPr>
              <a:t>160 years</a:t>
            </a:r>
          </a:p>
        </p:txBody>
      </p:sp>
      <p:sp>
        <p:nvSpPr>
          <p:cNvPr id="11" name="Rectangle 10"/>
          <p:cNvSpPr/>
          <p:nvPr/>
        </p:nvSpPr>
        <p:spPr>
          <a:xfrm>
            <a:off x="827584" y="476672"/>
            <a:ext cx="3706207" cy="707886"/>
          </a:xfrm>
          <a:prstGeom prst="rect">
            <a:avLst/>
          </a:prstGeom>
        </p:spPr>
        <p:txBody>
          <a:bodyPr wrap="none">
            <a:spAutoFit/>
          </a:bodyPr>
          <a:lstStyle/>
          <a:p>
            <a:r>
              <a:rPr lang="en-GB" sz="4000" dirty="0" smtClean="0"/>
              <a:t>Energy Reserves:</a:t>
            </a:r>
            <a:endParaRPr lang="en-US" sz="40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Box 3"/>
          <p:cNvSpPr txBox="1">
            <a:spLocks noChangeArrowheads="1"/>
          </p:cNvSpPr>
          <p:nvPr/>
        </p:nvSpPr>
        <p:spPr bwMode="auto">
          <a:xfrm>
            <a:off x="76200" y="2286000"/>
            <a:ext cx="2743200" cy="738188"/>
          </a:xfrm>
          <a:prstGeom prst="rect">
            <a:avLst/>
          </a:prstGeom>
          <a:noFill/>
          <a:ln w="9525">
            <a:noFill/>
            <a:miter lim="800000"/>
            <a:headEnd/>
            <a:tailEnd/>
          </a:ln>
        </p:spPr>
        <p:txBody>
          <a:bodyPr>
            <a:spAutoFit/>
          </a:bodyPr>
          <a:lstStyle/>
          <a:p>
            <a:pPr algn="ctr"/>
            <a:r>
              <a:rPr lang="en-GB" sz="1400" dirty="0" err="1" smtClean="0">
                <a:latin typeface="Arial" charset="0"/>
              </a:rPr>
              <a:t>Coal+Oil%Gas</a:t>
            </a:r>
            <a:endParaRPr lang="en-GB" sz="1400" dirty="0" smtClean="0">
              <a:latin typeface="Arial" charset="0"/>
            </a:endParaRPr>
          </a:p>
          <a:p>
            <a:pPr algn="ctr"/>
            <a:r>
              <a:rPr lang="en-GB" sz="1400" dirty="0" smtClean="0">
                <a:latin typeface="Arial" charset="0"/>
              </a:rPr>
              <a:t>4.7×10</a:t>
            </a:r>
            <a:r>
              <a:rPr lang="en-GB" sz="1400" baseline="30000" dirty="0" smtClean="0">
                <a:latin typeface="Arial" charset="0"/>
              </a:rPr>
              <a:t>22</a:t>
            </a:r>
            <a:r>
              <a:rPr lang="en-GB" sz="1400" dirty="0" smtClean="0">
                <a:latin typeface="Arial" charset="0"/>
              </a:rPr>
              <a:t> J</a:t>
            </a:r>
          </a:p>
          <a:p>
            <a:pPr algn="ctr"/>
            <a:r>
              <a:rPr lang="en-GB" sz="1400" dirty="0" smtClean="0">
                <a:latin typeface="Arial" charset="0"/>
              </a:rPr>
              <a:t>94 years</a:t>
            </a:r>
            <a:endParaRPr lang="en-GB" sz="1400" dirty="0">
              <a:latin typeface="Arial" charset="0"/>
            </a:endParaRPr>
          </a:p>
        </p:txBody>
      </p:sp>
      <p:pic>
        <p:nvPicPr>
          <p:cNvPr id="34819" name="Picture 2"/>
          <p:cNvPicPr>
            <a:picLocks noChangeAspect="1" noChangeArrowheads="1"/>
          </p:cNvPicPr>
          <p:nvPr/>
        </p:nvPicPr>
        <p:blipFill>
          <a:blip r:embed="rId2" cstate="print"/>
          <a:srcRect l="11810" t="6310" r="11810" b="6310"/>
          <a:stretch>
            <a:fillRect/>
          </a:stretch>
        </p:blipFill>
        <p:spPr bwMode="auto">
          <a:xfrm rot="-5400000">
            <a:off x="1089025" y="1730375"/>
            <a:ext cx="614363" cy="658813"/>
          </a:xfrm>
          <a:prstGeom prst="rect">
            <a:avLst/>
          </a:prstGeom>
          <a:noFill/>
          <a:ln w="9525">
            <a:noFill/>
            <a:miter lim="800000"/>
            <a:headEnd/>
            <a:tailEnd/>
          </a:ln>
        </p:spPr>
      </p:pic>
      <p:sp>
        <p:nvSpPr>
          <p:cNvPr id="34820" name="TextBox 5"/>
          <p:cNvSpPr txBox="1">
            <a:spLocks noChangeArrowheads="1"/>
          </p:cNvSpPr>
          <p:nvPr/>
        </p:nvSpPr>
        <p:spPr bwMode="auto">
          <a:xfrm>
            <a:off x="-152400" y="4062413"/>
            <a:ext cx="3200400" cy="738187"/>
          </a:xfrm>
          <a:prstGeom prst="rect">
            <a:avLst/>
          </a:prstGeom>
          <a:noFill/>
          <a:ln w="9525">
            <a:noFill/>
            <a:miter lim="800000"/>
            <a:headEnd/>
            <a:tailEnd/>
          </a:ln>
        </p:spPr>
        <p:txBody>
          <a:bodyPr>
            <a:spAutoFit/>
          </a:bodyPr>
          <a:lstStyle/>
          <a:p>
            <a:pPr algn="ctr"/>
            <a:r>
              <a:rPr lang="en-GB" sz="1400">
                <a:latin typeface="Arial" charset="0"/>
              </a:rPr>
              <a:t>Uranium Ore</a:t>
            </a:r>
          </a:p>
          <a:p>
            <a:pPr algn="ctr"/>
            <a:r>
              <a:rPr lang="en-GB" sz="1400">
                <a:latin typeface="Arial" charset="0"/>
              </a:rPr>
              <a:t>2.6×10</a:t>
            </a:r>
            <a:r>
              <a:rPr lang="en-GB" sz="1400" baseline="30000">
                <a:latin typeface="Arial" charset="0"/>
              </a:rPr>
              <a:t>23</a:t>
            </a:r>
            <a:r>
              <a:rPr lang="en-GB" sz="1400">
                <a:latin typeface="Arial" charset="0"/>
              </a:rPr>
              <a:t> J</a:t>
            </a:r>
          </a:p>
          <a:p>
            <a:pPr algn="ctr"/>
            <a:r>
              <a:rPr lang="en-GB" sz="1400">
                <a:latin typeface="Arial" charset="0"/>
              </a:rPr>
              <a:t>520 years</a:t>
            </a:r>
          </a:p>
        </p:txBody>
      </p:sp>
      <p:pic>
        <p:nvPicPr>
          <p:cNvPr id="34821" name="Picture 10"/>
          <p:cNvPicPr>
            <a:picLocks noChangeAspect="1"/>
          </p:cNvPicPr>
          <p:nvPr/>
        </p:nvPicPr>
        <p:blipFill>
          <a:blip r:embed="rId3" cstate="print"/>
          <a:srcRect l="11339" t="12944" r="11339" b="12944"/>
          <a:stretch>
            <a:fillRect/>
          </a:stretch>
        </p:blipFill>
        <p:spPr bwMode="auto">
          <a:xfrm>
            <a:off x="990600" y="3154363"/>
            <a:ext cx="906463" cy="908050"/>
          </a:xfrm>
          <a:prstGeom prst="rect">
            <a:avLst/>
          </a:prstGeom>
          <a:noFill/>
          <a:ln w="9525">
            <a:noFill/>
            <a:miter lim="800000"/>
            <a:headEnd/>
            <a:tailEnd/>
          </a:ln>
        </p:spPr>
      </p:pic>
      <p:pic>
        <p:nvPicPr>
          <p:cNvPr id="34822" name="Picture 7"/>
          <p:cNvPicPr>
            <a:picLocks noChangeAspect="1"/>
          </p:cNvPicPr>
          <p:nvPr/>
        </p:nvPicPr>
        <p:blipFill>
          <a:blip r:embed="rId4" cstate="print"/>
          <a:srcRect/>
          <a:stretch>
            <a:fillRect/>
          </a:stretch>
        </p:blipFill>
        <p:spPr bwMode="auto">
          <a:xfrm>
            <a:off x="838200" y="4897438"/>
            <a:ext cx="1274763" cy="1274762"/>
          </a:xfrm>
          <a:prstGeom prst="rect">
            <a:avLst/>
          </a:prstGeom>
          <a:noFill/>
          <a:ln w="9525">
            <a:noFill/>
            <a:miter lim="800000"/>
            <a:headEnd/>
            <a:tailEnd/>
          </a:ln>
        </p:spPr>
      </p:pic>
      <p:sp>
        <p:nvSpPr>
          <p:cNvPr id="34823" name="TextBox 8"/>
          <p:cNvSpPr txBox="1">
            <a:spLocks noChangeArrowheads="1"/>
          </p:cNvSpPr>
          <p:nvPr/>
        </p:nvSpPr>
        <p:spPr bwMode="auto">
          <a:xfrm>
            <a:off x="-152400" y="6119813"/>
            <a:ext cx="3200400" cy="738187"/>
          </a:xfrm>
          <a:prstGeom prst="rect">
            <a:avLst/>
          </a:prstGeom>
          <a:noFill/>
          <a:ln w="9525">
            <a:noFill/>
            <a:miter lim="800000"/>
            <a:headEnd/>
            <a:tailEnd/>
          </a:ln>
        </p:spPr>
        <p:txBody>
          <a:bodyPr>
            <a:spAutoFit/>
          </a:bodyPr>
          <a:lstStyle/>
          <a:p>
            <a:pPr algn="ctr"/>
            <a:r>
              <a:rPr lang="en-GB" sz="1400">
                <a:latin typeface="Arial" charset="0"/>
              </a:rPr>
              <a:t>Uranium in Seawater</a:t>
            </a:r>
          </a:p>
          <a:p>
            <a:pPr algn="ctr"/>
            <a:r>
              <a:rPr lang="en-GB" sz="1400">
                <a:latin typeface="Arial" charset="0"/>
              </a:rPr>
              <a:t>3.3×10</a:t>
            </a:r>
            <a:r>
              <a:rPr lang="en-GB" sz="1400" baseline="30000">
                <a:latin typeface="Arial" charset="0"/>
              </a:rPr>
              <a:t>24</a:t>
            </a:r>
            <a:r>
              <a:rPr lang="en-GB" sz="1400">
                <a:latin typeface="Arial" charset="0"/>
              </a:rPr>
              <a:t> J</a:t>
            </a:r>
          </a:p>
          <a:p>
            <a:pPr algn="ctr"/>
            <a:r>
              <a:rPr lang="en-GB" sz="1400">
                <a:latin typeface="Arial" charset="0"/>
              </a:rPr>
              <a:t>6600 years</a:t>
            </a:r>
          </a:p>
        </p:txBody>
      </p:sp>
      <p:sp>
        <p:nvSpPr>
          <p:cNvPr id="34824" name="TextBox 9"/>
          <p:cNvSpPr txBox="1">
            <a:spLocks noChangeArrowheads="1"/>
          </p:cNvSpPr>
          <p:nvPr/>
        </p:nvSpPr>
        <p:spPr bwMode="auto">
          <a:xfrm>
            <a:off x="304800" y="5330825"/>
            <a:ext cx="2362200" cy="307975"/>
          </a:xfrm>
          <a:prstGeom prst="rect">
            <a:avLst/>
          </a:prstGeom>
          <a:noFill/>
          <a:ln w="9525">
            <a:noFill/>
            <a:miter lim="800000"/>
            <a:headEnd/>
            <a:tailEnd/>
          </a:ln>
        </p:spPr>
        <p:txBody>
          <a:bodyPr>
            <a:spAutoFit/>
          </a:bodyPr>
          <a:lstStyle/>
          <a:p>
            <a:pPr algn="ctr"/>
            <a:r>
              <a:rPr lang="en-GB" sz="1400">
                <a:solidFill>
                  <a:srgbClr val="FFFF66"/>
                </a:solidFill>
                <a:latin typeface="Arial" charset="0"/>
              </a:rPr>
              <a:t>U 0.0033 ppm</a:t>
            </a:r>
          </a:p>
        </p:txBody>
      </p:sp>
      <p:pic>
        <p:nvPicPr>
          <p:cNvPr id="34825" name="Picture 10"/>
          <p:cNvPicPr>
            <a:picLocks noChangeAspect="1"/>
          </p:cNvPicPr>
          <p:nvPr/>
        </p:nvPicPr>
        <p:blipFill>
          <a:blip r:embed="rId5" cstate="print"/>
          <a:srcRect/>
          <a:stretch>
            <a:fillRect/>
          </a:stretch>
        </p:blipFill>
        <p:spPr bwMode="auto">
          <a:xfrm>
            <a:off x="7467600" y="1779588"/>
            <a:ext cx="735013" cy="735012"/>
          </a:xfrm>
          <a:prstGeom prst="rect">
            <a:avLst/>
          </a:prstGeom>
          <a:noFill/>
          <a:ln w="9525">
            <a:noFill/>
            <a:miter lim="800000"/>
            <a:headEnd/>
            <a:tailEnd/>
          </a:ln>
        </p:spPr>
      </p:pic>
      <p:sp>
        <p:nvSpPr>
          <p:cNvPr id="34826" name="TextBox 11"/>
          <p:cNvSpPr txBox="1">
            <a:spLocks noChangeArrowheads="1"/>
          </p:cNvSpPr>
          <p:nvPr/>
        </p:nvSpPr>
        <p:spPr bwMode="auto">
          <a:xfrm>
            <a:off x="6248400" y="2462213"/>
            <a:ext cx="3200400" cy="738187"/>
          </a:xfrm>
          <a:prstGeom prst="rect">
            <a:avLst/>
          </a:prstGeom>
          <a:noFill/>
          <a:ln w="9525">
            <a:noFill/>
            <a:miter lim="800000"/>
            <a:headEnd/>
            <a:tailEnd/>
          </a:ln>
        </p:spPr>
        <p:txBody>
          <a:bodyPr>
            <a:spAutoFit/>
          </a:bodyPr>
          <a:lstStyle/>
          <a:p>
            <a:pPr algn="ctr"/>
            <a:r>
              <a:rPr lang="en-GB" sz="1400">
                <a:latin typeface="Arial" charset="0"/>
              </a:rPr>
              <a:t>Lithium Ore</a:t>
            </a:r>
          </a:p>
          <a:p>
            <a:pPr algn="ctr"/>
            <a:r>
              <a:rPr lang="en-GB" sz="1400">
                <a:latin typeface="Arial" charset="0"/>
              </a:rPr>
              <a:t>7.9×10</a:t>
            </a:r>
            <a:r>
              <a:rPr lang="en-GB" sz="1400" baseline="30000">
                <a:latin typeface="Arial" charset="0"/>
              </a:rPr>
              <a:t>22</a:t>
            </a:r>
            <a:r>
              <a:rPr lang="en-GB" sz="1400">
                <a:latin typeface="Arial" charset="0"/>
              </a:rPr>
              <a:t> J</a:t>
            </a:r>
          </a:p>
          <a:p>
            <a:pPr algn="ctr"/>
            <a:r>
              <a:rPr lang="en-GB" sz="1400">
                <a:latin typeface="Arial" charset="0"/>
              </a:rPr>
              <a:t>160 years</a:t>
            </a:r>
          </a:p>
        </p:txBody>
      </p:sp>
      <p:pic>
        <p:nvPicPr>
          <p:cNvPr id="34827" name="Picture 12"/>
          <p:cNvPicPr>
            <a:picLocks noChangeAspect="1"/>
          </p:cNvPicPr>
          <p:nvPr/>
        </p:nvPicPr>
        <p:blipFill>
          <a:blip r:embed="rId6" cstate="print"/>
          <a:srcRect/>
          <a:stretch>
            <a:fillRect/>
          </a:stretch>
        </p:blipFill>
        <p:spPr bwMode="auto">
          <a:xfrm>
            <a:off x="2971800" y="1905000"/>
            <a:ext cx="3240088" cy="3240088"/>
          </a:xfrm>
          <a:prstGeom prst="rect">
            <a:avLst/>
          </a:prstGeom>
          <a:noFill/>
          <a:ln w="9525">
            <a:noFill/>
            <a:miter lim="800000"/>
            <a:headEnd/>
            <a:tailEnd/>
          </a:ln>
        </p:spPr>
      </p:pic>
      <p:sp>
        <p:nvSpPr>
          <p:cNvPr id="34828" name="TextBox 13"/>
          <p:cNvSpPr txBox="1">
            <a:spLocks noChangeArrowheads="1"/>
          </p:cNvSpPr>
          <p:nvPr/>
        </p:nvSpPr>
        <p:spPr bwMode="auto">
          <a:xfrm>
            <a:off x="2971800" y="5151438"/>
            <a:ext cx="3200400" cy="1201737"/>
          </a:xfrm>
          <a:prstGeom prst="rect">
            <a:avLst/>
          </a:prstGeom>
          <a:noFill/>
          <a:ln w="9525">
            <a:noFill/>
            <a:miter lim="800000"/>
            <a:headEnd/>
            <a:tailEnd/>
          </a:ln>
        </p:spPr>
        <p:txBody>
          <a:bodyPr>
            <a:spAutoFit/>
          </a:bodyPr>
          <a:lstStyle/>
          <a:p>
            <a:pPr algn="ctr"/>
            <a:r>
              <a:rPr lang="en-GB">
                <a:latin typeface="Arial" charset="0"/>
              </a:rPr>
              <a:t>Lithium in Seawater</a:t>
            </a:r>
          </a:p>
          <a:p>
            <a:pPr algn="ctr"/>
            <a:r>
              <a:rPr lang="en-GB">
                <a:latin typeface="Arial" charset="0"/>
              </a:rPr>
              <a:t>8.3×10</a:t>
            </a:r>
            <a:r>
              <a:rPr lang="en-GB" baseline="30000">
                <a:latin typeface="Arial" charset="0"/>
              </a:rPr>
              <a:t>26</a:t>
            </a:r>
            <a:r>
              <a:rPr lang="en-GB">
                <a:latin typeface="Arial" charset="0"/>
              </a:rPr>
              <a:t> J</a:t>
            </a:r>
          </a:p>
          <a:p>
            <a:pPr algn="ctr"/>
            <a:r>
              <a:rPr lang="en-GB">
                <a:latin typeface="Arial" charset="0"/>
              </a:rPr>
              <a:t>1.7×10</a:t>
            </a:r>
            <a:r>
              <a:rPr lang="en-GB" baseline="30000">
                <a:latin typeface="Arial" charset="0"/>
              </a:rPr>
              <a:t>6</a:t>
            </a:r>
            <a:r>
              <a:rPr lang="en-GB">
                <a:latin typeface="Arial" charset="0"/>
              </a:rPr>
              <a:t> years</a:t>
            </a:r>
          </a:p>
        </p:txBody>
      </p:sp>
      <p:sp>
        <p:nvSpPr>
          <p:cNvPr id="34829" name="TextBox 14"/>
          <p:cNvSpPr txBox="1">
            <a:spLocks noChangeArrowheads="1"/>
          </p:cNvSpPr>
          <p:nvPr/>
        </p:nvSpPr>
        <p:spPr bwMode="auto">
          <a:xfrm>
            <a:off x="3429000" y="3200400"/>
            <a:ext cx="2362200" cy="461963"/>
          </a:xfrm>
          <a:prstGeom prst="rect">
            <a:avLst/>
          </a:prstGeom>
          <a:noFill/>
          <a:ln w="9525">
            <a:noFill/>
            <a:miter lim="800000"/>
            <a:headEnd/>
            <a:tailEnd/>
          </a:ln>
        </p:spPr>
        <p:txBody>
          <a:bodyPr>
            <a:spAutoFit/>
          </a:bodyPr>
          <a:lstStyle/>
          <a:p>
            <a:pPr algn="ctr"/>
            <a:r>
              <a:rPr lang="en-GB">
                <a:solidFill>
                  <a:srgbClr val="B3B3B3"/>
                </a:solidFill>
                <a:latin typeface="Arial" charset="0"/>
              </a:rPr>
              <a:t>Li 0.17 ppm</a:t>
            </a:r>
          </a:p>
        </p:txBody>
      </p:sp>
      <p:sp>
        <p:nvSpPr>
          <p:cNvPr id="14" name="Rectangle 13"/>
          <p:cNvSpPr/>
          <p:nvPr/>
        </p:nvSpPr>
        <p:spPr>
          <a:xfrm>
            <a:off x="827584" y="476672"/>
            <a:ext cx="3706207" cy="707886"/>
          </a:xfrm>
          <a:prstGeom prst="rect">
            <a:avLst/>
          </a:prstGeom>
        </p:spPr>
        <p:txBody>
          <a:bodyPr wrap="none">
            <a:spAutoFit/>
          </a:bodyPr>
          <a:lstStyle/>
          <a:p>
            <a:r>
              <a:rPr lang="en-GB" sz="4000" dirty="0" smtClean="0"/>
              <a:t>Energy Reserves:</a:t>
            </a:r>
            <a:endParaRPr lang="en-US" sz="40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3"/>
          <p:cNvSpPr txBox="1">
            <a:spLocks noChangeArrowheads="1"/>
          </p:cNvSpPr>
          <p:nvPr/>
        </p:nvSpPr>
        <p:spPr bwMode="auto">
          <a:xfrm>
            <a:off x="76200" y="2286000"/>
            <a:ext cx="2743200" cy="738188"/>
          </a:xfrm>
          <a:prstGeom prst="rect">
            <a:avLst/>
          </a:prstGeom>
          <a:noFill/>
          <a:ln w="9525">
            <a:noFill/>
            <a:miter lim="800000"/>
            <a:headEnd/>
            <a:tailEnd/>
          </a:ln>
        </p:spPr>
        <p:txBody>
          <a:bodyPr>
            <a:spAutoFit/>
          </a:bodyPr>
          <a:lstStyle/>
          <a:p>
            <a:pPr algn="ctr"/>
            <a:r>
              <a:rPr lang="en-GB" sz="1400" dirty="0" err="1" smtClean="0">
                <a:latin typeface="Arial" charset="0"/>
              </a:rPr>
              <a:t>Coal+Oil%Gas</a:t>
            </a:r>
            <a:endParaRPr lang="en-GB" sz="1400" dirty="0" smtClean="0">
              <a:latin typeface="Arial" charset="0"/>
            </a:endParaRPr>
          </a:p>
          <a:p>
            <a:pPr algn="ctr"/>
            <a:r>
              <a:rPr lang="en-GB" sz="1400" dirty="0" smtClean="0">
                <a:latin typeface="Arial" charset="0"/>
              </a:rPr>
              <a:t>4.7×10</a:t>
            </a:r>
            <a:r>
              <a:rPr lang="en-GB" sz="1400" baseline="30000" dirty="0" smtClean="0">
                <a:latin typeface="Arial" charset="0"/>
              </a:rPr>
              <a:t>22</a:t>
            </a:r>
            <a:r>
              <a:rPr lang="en-GB" sz="1400" dirty="0" smtClean="0">
                <a:latin typeface="Arial" charset="0"/>
              </a:rPr>
              <a:t> J</a:t>
            </a:r>
          </a:p>
          <a:p>
            <a:pPr algn="ctr"/>
            <a:r>
              <a:rPr lang="en-GB" sz="1400" dirty="0" smtClean="0">
                <a:latin typeface="Arial" charset="0"/>
              </a:rPr>
              <a:t>94 years</a:t>
            </a:r>
            <a:endParaRPr lang="en-GB" sz="1400" dirty="0">
              <a:latin typeface="Arial" charset="0"/>
            </a:endParaRPr>
          </a:p>
        </p:txBody>
      </p:sp>
      <p:pic>
        <p:nvPicPr>
          <p:cNvPr id="35843" name="Picture 2"/>
          <p:cNvPicPr>
            <a:picLocks noChangeAspect="1" noChangeArrowheads="1"/>
          </p:cNvPicPr>
          <p:nvPr/>
        </p:nvPicPr>
        <p:blipFill>
          <a:blip r:embed="rId2" cstate="print"/>
          <a:srcRect l="11810" t="6310" r="11810" b="6310"/>
          <a:stretch>
            <a:fillRect/>
          </a:stretch>
        </p:blipFill>
        <p:spPr bwMode="auto">
          <a:xfrm rot="-5400000">
            <a:off x="1089025" y="1730375"/>
            <a:ext cx="614363" cy="658813"/>
          </a:xfrm>
          <a:prstGeom prst="rect">
            <a:avLst/>
          </a:prstGeom>
          <a:noFill/>
          <a:ln w="9525">
            <a:noFill/>
            <a:miter lim="800000"/>
            <a:headEnd/>
            <a:tailEnd/>
          </a:ln>
        </p:spPr>
      </p:pic>
      <p:sp>
        <p:nvSpPr>
          <p:cNvPr id="35844" name="TextBox 5"/>
          <p:cNvSpPr txBox="1">
            <a:spLocks noChangeArrowheads="1"/>
          </p:cNvSpPr>
          <p:nvPr/>
        </p:nvSpPr>
        <p:spPr bwMode="auto">
          <a:xfrm>
            <a:off x="-152400" y="4062413"/>
            <a:ext cx="3200400" cy="738187"/>
          </a:xfrm>
          <a:prstGeom prst="rect">
            <a:avLst/>
          </a:prstGeom>
          <a:noFill/>
          <a:ln w="9525">
            <a:noFill/>
            <a:miter lim="800000"/>
            <a:headEnd/>
            <a:tailEnd/>
          </a:ln>
        </p:spPr>
        <p:txBody>
          <a:bodyPr>
            <a:spAutoFit/>
          </a:bodyPr>
          <a:lstStyle/>
          <a:p>
            <a:pPr algn="ctr"/>
            <a:r>
              <a:rPr lang="en-GB" sz="1400">
                <a:latin typeface="Arial" charset="0"/>
              </a:rPr>
              <a:t>Uranium Ore</a:t>
            </a:r>
          </a:p>
          <a:p>
            <a:pPr algn="ctr"/>
            <a:r>
              <a:rPr lang="en-GB" sz="1400">
                <a:latin typeface="Arial" charset="0"/>
              </a:rPr>
              <a:t>2.6×10</a:t>
            </a:r>
            <a:r>
              <a:rPr lang="en-GB" sz="1400" baseline="30000">
                <a:latin typeface="Arial" charset="0"/>
              </a:rPr>
              <a:t>23</a:t>
            </a:r>
            <a:r>
              <a:rPr lang="en-GB" sz="1400">
                <a:latin typeface="Arial" charset="0"/>
              </a:rPr>
              <a:t> J</a:t>
            </a:r>
          </a:p>
          <a:p>
            <a:pPr algn="ctr"/>
            <a:r>
              <a:rPr lang="en-GB" sz="1400">
                <a:latin typeface="Arial" charset="0"/>
              </a:rPr>
              <a:t>520 years</a:t>
            </a:r>
          </a:p>
        </p:txBody>
      </p:sp>
      <p:pic>
        <p:nvPicPr>
          <p:cNvPr id="35845" name="Picture 10"/>
          <p:cNvPicPr>
            <a:picLocks noChangeAspect="1"/>
          </p:cNvPicPr>
          <p:nvPr/>
        </p:nvPicPr>
        <p:blipFill>
          <a:blip r:embed="rId3" cstate="print"/>
          <a:srcRect l="11339" t="12944" r="11339" b="12944"/>
          <a:stretch>
            <a:fillRect/>
          </a:stretch>
        </p:blipFill>
        <p:spPr bwMode="auto">
          <a:xfrm>
            <a:off x="990600" y="3154363"/>
            <a:ext cx="906463" cy="908050"/>
          </a:xfrm>
          <a:prstGeom prst="rect">
            <a:avLst/>
          </a:prstGeom>
          <a:noFill/>
          <a:ln w="9525">
            <a:noFill/>
            <a:miter lim="800000"/>
            <a:headEnd/>
            <a:tailEnd/>
          </a:ln>
        </p:spPr>
      </p:pic>
      <p:pic>
        <p:nvPicPr>
          <p:cNvPr id="35846" name="Picture 7"/>
          <p:cNvPicPr>
            <a:picLocks noChangeAspect="1"/>
          </p:cNvPicPr>
          <p:nvPr/>
        </p:nvPicPr>
        <p:blipFill>
          <a:blip r:embed="rId4" cstate="print"/>
          <a:srcRect/>
          <a:stretch>
            <a:fillRect/>
          </a:stretch>
        </p:blipFill>
        <p:spPr bwMode="auto">
          <a:xfrm>
            <a:off x="838200" y="4897438"/>
            <a:ext cx="1274763" cy="1274762"/>
          </a:xfrm>
          <a:prstGeom prst="rect">
            <a:avLst/>
          </a:prstGeom>
          <a:noFill/>
          <a:ln w="9525">
            <a:noFill/>
            <a:miter lim="800000"/>
            <a:headEnd/>
            <a:tailEnd/>
          </a:ln>
        </p:spPr>
      </p:pic>
      <p:sp>
        <p:nvSpPr>
          <p:cNvPr id="35847" name="TextBox 8"/>
          <p:cNvSpPr txBox="1">
            <a:spLocks noChangeArrowheads="1"/>
          </p:cNvSpPr>
          <p:nvPr/>
        </p:nvSpPr>
        <p:spPr bwMode="auto">
          <a:xfrm>
            <a:off x="-152400" y="6119813"/>
            <a:ext cx="3200400" cy="738187"/>
          </a:xfrm>
          <a:prstGeom prst="rect">
            <a:avLst/>
          </a:prstGeom>
          <a:noFill/>
          <a:ln w="9525">
            <a:noFill/>
            <a:miter lim="800000"/>
            <a:headEnd/>
            <a:tailEnd/>
          </a:ln>
        </p:spPr>
        <p:txBody>
          <a:bodyPr>
            <a:spAutoFit/>
          </a:bodyPr>
          <a:lstStyle/>
          <a:p>
            <a:pPr algn="ctr"/>
            <a:r>
              <a:rPr lang="en-GB" sz="1400">
                <a:latin typeface="Arial" charset="0"/>
              </a:rPr>
              <a:t>Uranium in Seawater</a:t>
            </a:r>
          </a:p>
          <a:p>
            <a:pPr algn="ctr"/>
            <a:r>
              <a:rPr lang="en-GB" sz="1400">
                <a:latin typeface="Arial" charset="0"/>
              </a:rPr>
              <a:t>3.3×10</a:t>
            </a:r>
            <a:r>
              <a:rPr lang="en-GB" sz="1400" baseline="30000">
                <a:latin typeface="Arial" charset="0"/>
              </a:rPr>
              <a:t>24</a:t>
            </a:r>
            <a:r>
              <a:rPr lang="en-GB" sz="1400">
                <a:latin typeface="Arial" charset="0"/>
              </a:rPr>
              <a:t> J</a:t>
            </a:r>
          </a:p>
          <a:p>
            <a:pPr algn="ctr"/>
            <a:r>
              <a:rPr lang="en-GB" sz="1400">
                <a:latin typeface="Arial" charset="0"/>
              </a:rPr>
              <a:t>6600 years</a:t>
            </a:r>
          </a:p>
        </p:txBody>
      </p:sp>
      <p:sp>
        <p:nvSpPr>
          <p:cNvPr id="35848" name="TextBox 9"/>
          <p:cNvSpPr txBox="1">
            <a:spLocks noChangeArrowheads="1"/>
          </p:cNvSpPr>
          <p:nvPr/>
        </p:nvSpPr>
        <p:spPr bwMode="auto">
          <a:xfrm>
            <a:off x="304800" y="5330825"/>
            <a:ext cx="2362200" cy="307975"/>
          </a:xfrm>
          <a:prstGeom prst="rect">
            <a:avLst/>
          </a:prstGeom>
          <a:noFill/>
          <a:ln w="9525">
            <a:noFill/>
            <a:miter lim="800000"/>
            <a:headEnd/>
            <a:tailEnd/>
          </a:ln>
        </p:spPr>
        <p:txBody>
          <a:bodyPr>
            <a:spAutoFit/>
          </a:bodyPr>
          <a:lstStyle/>
          <a:p>
            <a:pPr algn="ctr"/>
            <a:r>
              <a:rPr lang="en-GB" sz="1400">
                <a:solidFill>
                  <a:srgbClr val="FFFF66"/>
                </a:solidFill>
                <a:latin typeface="Arial" charset="0"/>
              </a:rPr>
              <a:t>U 0.0033 ppm</a:t>
            </a:r>
          </a:p>
        </p:txBody>
      </p:sp>
      <p:pic>
        <p:nvPicPr>
          <p:cNvPr id="35849" name="Picture 10"/>
          <p:cNvPicPr>
            <a:picLocks noChangeAspect="1"/>
          </p:cNvPicPr>
          <p:nvPr/>
        </p:nvPicPr>
        <p:blipFill>
          <a:blip r:embed="rId5" cstate="print"/>
          <a:srcRect/>
          <a:stretch>
            <a:fillRect/>
          </a:stretch>
        </p:blipFill>
        <p:spPr bwMode="auto">
          <a:xfrm>
            <a:off x="7467600" y="1779588"/>
            <a:ext cx="735013" cy="735012"/>
          </a:xfrm>
          <a:prstGeom prst="rect">
            <a:avLst/>
          </a:prstGeom>
          <a:noFill/>
          <a:ln w="9525">
            <a:noFill/>
            <a:miter lim="800000"/>
            <a:headEnd/>
            <a:tailEnd/>
          </a:ln>
        </p:spPr>
      </p:pic>
      <p:sp>
        <p:nvSpPr>
          <p:cNvPr id="35850" name="TextBox 11"/>
          <p:cNvSpPr txBox="1">
            <a:spLocks noChangeArrowheads="1"/>
          </p:cNvSpPr>
          <p:nvPr/>
        </p:nvSpPr>
        <p:spPr bwMode="auto">
          <a:xfrm>
            <a:off x="6248400" y="2462213"/>
            <a:ext cx="3200400" cy="738187"/>
          </a:xfrm>
          <a:prstGeom prst="rect">
            <a:avLst/>
          </a:prstGeom>
          <a:noFill/>
          <a:ln w="9525">
            <a:noFill/>
            <a:miter lim="800000"/>
            <a:headEnd/>
            <a:tailEnd/>
          </a:ln>
        </p:spPr>
        <p:txBody>
          <a:bodyPr>
            <a:spAutoFit/>
          </a:bodyPr>
          <a:lstStyle/>
          <a:p>
            <a:pPr algn="ctr"/>
            <a:r>
              <a:rPr lang="en-GB" sz="1400">
                <a:latin typeface="Arial" charset="0"/>
              </a:rPr>
              <a:t>Lithium Ore</a:t>
            </a:r>
          </a:p>
          <a:p>
            <a:pPr algn="ctr"/>
            <a:r>
              <a:rPr lang="en-GB" sz="1400">
                <a:latin typeface="Arial" charset="0"/>
              </a:rPr>
              <a:t>7.9×10</a:t>
            </a:r>
            <a:r>
              <a:rPr lang="en-GB" sz="1400" baseline="30000">
                <a:latin typeface="Arial" charset="0"/>
              </a:rPr>
              <a:t>22</a:t>
            </a:r>
            <a:r>
              <a:rPr lang="en-GB" sz="1400">
                <a:latin typeface="Arial" charset="0"/>
              </a:rPr>
              <a:t> J</a:t>
            </a:r>
          </a:p>
          <a:p>
            <a:pPr algn="ctr"/>
            <a:r>
              <a:rPr lang="en-GB" sz="1400">
                <a:latin typeface="Arial" charset="0"/>
              </a:rPr>
              <a:t>160 years</a:t>
            </a:r>
          </a:p>
        </p:txBody>
      </p:sp>
      <p:pic>
        <p:nvPicPr>
          <p:cNvPr id="35851" name="Picture 12"/>
          <p:cNvPicPr>
            <a:picLocks noChangeAspect="1"/>
          </p:cNvPicPr>
          <p:nvPr/>
        </p:nvPicPr>
        <p:blipFill>
          <a:blip r:embed="rId6" cstate="print"/>
          <a:srcRect/>
          <a:stretch>
            <a:fillRect/>
          </a:stretch>
        </p:blipFill>
        <p:spPr bwMode="auto">
          <a:xfrm>
            <a:off x="6838950" y="3333750"/>
            <a:ext cx="2076450" cy="2076450"/>
          </a:xfrm>
          <a:prstGeom prst="rect">
            <a:avLst/>
          </a:prstGeom>
          <a:noFill/>
          <a:ln w="9525">
            <a:noFill/>
            <a:miter lim="800000"/>
            <a:headEnd/>
            <a:tailEnd/>
          </a:ln>
        </p:spPr>
      </p:pic>
      <p:sp>
        <p:nvSpPr>
          <p:cNvPr id="35852" name="TextBox 13"/>
          <p:cNvSpPr txBox="1">
            <a:spLocks noChangeArrowheads="1"/>
          </p:cNvSpPr>
          <p:nvPr/>
        </p:nvSpPr>
        <p:spPr bwMode="auto">
          <a:xfrm>
            <a:off x="6324600" y="5410200"/>
            <a:ext cx="3200400" cy="738188"/>
          </a:xfrm>
          <a:prstGeom prst="rect">
            <a:avLst/>
          </a:prstGeom>
          <a:noFill/>
          <a:ln w="9525">
            <a:noFill/>
            <a:miter lim="800000"/>
            <a:headEnd/>
            <a:tailEnd/>
          </a:ln>
        </p:spPr>
        <p:txBody>
          <a:bodyPr>
            <a:spAutoFit/>
          </a:bodyPr>
          <a:lstStyle/>
          <a:p>
            <a:pPr algn="ctr"/>
            <a:r>
              <a:rPr lang="en-GB" sz="1400">
                <a:latin typeface="Arial" charset="0"/>
              </a:rPr>
              <a:t>Lithium in Seawater</a:t>
            </a:r>
          </a:p>
          <a:p>
            <a:pPr algn="ctr"/>
            <a:r>
              <a:rPr lang="en-GB" sz="1400">
                <a:latin typeface="Arial" charset="0"/>
              </a:rPr>
              <a:t>8.3×10</a:t>
            </a:r>
            <a:r>
              <a:rPr lang="en-GB" sz="1400" baseline="30000">
                <a:latin typeface="Arial" charset="0"/>
              </a:rPr>
              <a:t>26</a:t>
            </a:r>
            <a:r>
              <a:rPr lang="en-GB" sz="1400">
                <a:latin typeface="Arial" charset="0"/>
              </a:rPr>
              <a:t> J</a:t>
            </a:r>
          </a:p>
          <a:p>
            <a:pPr algn="ctr"/>
            <a:r>
              <a:rPr lang="en-GB" sz="1400">
                <a:latin typeface="Arial" charset="0"/>
              </a:rPr>
              <a:t>1.7×10</a:t>
            </a:r>
            <a:r>
              <a:rPr lang="en-GB" sz="1400" baseline="30000">
                <a:latin typeface="Arial" charset="0"/>
              </a:rPr>
              <a:t>6</a:t>
            </a:r>
            <a:r>
              <a:rPr lang="en-GB" sz="1400">
                <a:latin typeface="Arial" charset="0"/>
              </a:rPr>
              <a:t> years</a:t>
            </a:r>
          </a:p>
        </p:txBody>
      </p:sp>
      <p:sp>
        <p:nvSpPr>
          <p:cNvPr id="35853" name="TextBox 14"/>
          <p:cNvSpPr txBox="1">
            <a:spLocks noChangeArrowheads="1"/>
          </p:cNvSpPr>
          <p:nvPr/>
        </p:nvSpPr>
        <p:spPr bwMode="auto">
          <a:xfrm>
            <a:off x="6705600" y="4187825"/>
            <a:ext cx="2362200" cy="307975"/>
          </a:xfrm>
          <a:prstGeom prst="rect">
            <a:avLst/>
          </a:prstGeom>
          <a:noFill/>
          <a:ln w="9525">
            <a:noFill/>
            <a:miter lim="800000"/>
            <a:headEnd/>
            <a:tailEnd/>
          </a:ln>
        </p:spPr>
        <p:txBody>
          <a:bodyPr>
            <a:spAutoFit/>
          </a:bodyPr>
          <a:lstStyle/>
          <a:p>
            <a:pPr algn="ctr"/>
            <a:r>
              <a:rPr lang="en-GB" sz="1400">
                <a:solidFill>
                  <a:srgbClr val="B3B3B3"/>
                </a:solidFill>
                <a:latin typeface="Arial" charset="0"/>
              </a:rPr>
              <a:t>Li 0.17 ppm</a:t>
            </a:r>
          </a:p>
        </p:txBody>
      </p:sp>
      <p:pic>
        <p:nvPicPr>
          <p:cNvPr id="35854" name="Picture 15"/>
          <p:cNvPicPr>
            <a:picLocks noChangeAspect="1"/>
          </p:cNvPicPr>
          <p:nvPr/>
        </p:nvPicPr>
        <p:blipFill>
          <a:blip r:embed="rId6" cstate="print"/>
          <a:srcRect/>
          <a:stretch>
            <a:fillRect/>
          </a:stretch>
        </p:blipFill>
        <p:spPr bwMode="auto">
          <a:xfrm>
            <a:off x="2971800" y="1828800"/>
            <a:ext cx="3232150" cy="3232150"/>
          </a:xfrm>
          <a:prstGeom prst="rect">
            <a:avLst/>
          </a:prstGeom>
          <a:noFill/>
          <a:ln w="9525">
            <a:noFill/>
            <a:miter lim="800000"/>
            <a:headEnd/>
            <a:tailEnd/>
          </a:ln>
        </p:spPr>
      </p:pic>
      <p:sp>
        <p:nvSpPr>
          <p:cNvPr id="35855" name="TextBox 16"/>
          <p:cNvSpPr txBox="1">
            <a:spLocks noChangeArrowheads="1"/>
          </p:cNvSpPr>
          <p:nvPr/>
        </p:nvSpPr>
        <p:spPr bwMode="auto">
          <a:xfrm>
            <a:off x="2971800" y="5048250"/>
            <a:ext cx="3200400" cy="1200150"/>
          </a:xfrm>
          <a:prstGeom prst="rect">
            <a:avLst/>
          </a:prstGeom>
          <a:noFill/>
          <a:ln w="9525">
            <a:noFill/>
            <a:miter lim="800000"/>
            <a:headEnd/>
            <a:tailEnd/>
          </a:ln>
        </p:spPr>
        <p:txBody>
          <a:bodyPr>
            <a:spAutoFit/>
          </a:bodyPr>
          <a:lstStyle/>
          <a:p>
            <a:pPr algn="ctr"/>
            <a:r>
              <a:rPr lang="en-GB">
                <a:latin typeface="Arial" charset="0"/>
              </a:rPr>
              <a:t>DD Fusion</a:t>
            </a:r>
          </a:p>
          <a:p>
            <a:pPr algn="ctr"/>
            <a:r>
              <a:rPr lang="en-GB">
                <a:latin typeface="Arial" charset="0"/>
              </a:rPr>
              <a:t>2.4×10</a:t>
            </a:r>
            <a:r>
              <a:rPr lang="en-GB" baseline="30000">
                <a:latin typeface="Arial" charset="0"/>
              </a:rPr>
              <a:t>30</a:t>
            </a:r>
            <a:r>
              <a:rPr lang="en-GB">
                <a:latin typeface="Arial" charset="0"/>
              </a:rPr>
              <a:t> J</a:t>
            </a:r>
          </a:p>
          <a:p>
            <a:pPr algn="ctr"/>
            <a:r>
              <a:rPr lang="en-GB">
                <a:latin typeface="Arial" charset="0"/>
              </a:rPr>
              <a:t>4.8×10</a:t>
            </a:r>
            <a:r>
              <a:rPr lang="en-GB" baseline="30000">
                <a:latin typeface="Arial" charset="0"/>
              </a:rPr>
              <a:t>9</a:t>
            </a:r>
            <a:r>
              <a:rPr lang="en-GB">
                <a:latin typeface="Arial" charset="0"/>
              </a:rPr>
              <a:t> years</a:t>
            </a:r>
          </a:p>
        </p:txBody>
      </p:sp>
      <p:sp>
        <p:nvSpPr>
          <p:cNvPr id="35856" name="TextBox 17"/>
          <p:cNvSpPr txBox="1">
            <a:spLocks noChangeArrowheads="1"/>
          </p:cNvSpPr>
          <p:nvPr/>
        </p:nvSpPr>
        <p:spPr bwMode="auto">
          <a:xfrm>
            <a:off x="3429000" y="3200400"/>
            <a:ext cx="2362200" cy="461963"/>
          </a:xfrm>
          <a:prstGeom prst="rect">
            <a:avLst/>
          </a:prstGeom>
          <a:noFill/>
          <a:ln w="9525">
            <a:noFill/>
            <a:miter lim="800000"/>
            <a:headEnd/>
            <a:tailEnd/>
          </a:ln>
        </p:spPr>
        <p:txBody>
          <a:bodyPr>
            <a:spAutoFit/>
          </a:bodyPr>
          <a:lstStyle/>
          <a:p>
            <a:pPr algn="ctr"/>
            <a:r>
              <a:rPr lang="en-GB">
                <a:solidFill>
                  <a:srgbClr val="FFFFFF"/>
                </a:solidFill>
                <a:latin typeface="Arial" charset="0"/>
              </a:rPr>
              <a:t>D 0.035 ppm</a:t>
            </a:r>
          </a:p>
        </p:txBody>
      </p:sp>
      <p:sp>
        <p:nvSpPr>
          <p:cNvPr id="35857" name="TextBox 18"/>
          <p:cNvSpPr txBox="1">
            <a:spLocks noChangeArrowheads="1"/>
          </p:cNvSpPr>
          <p:nvPr/>
        </p:nvSpPr>
        <p:spPr bwMode="auto">
          <a:xfrm>
            <a:off x="1295400" y="6553200"/>
            <a:ext cx="6553200" cy="338138"/>
          </a:xfrm>
          <a:prstGeom prst="rect">
            <a:avLst/>
          </a:prstGeom>
          <a:noFill/>
          <a:ln w="9525">
            <a:noFill/>
            <a:miter lim="800000"/>
            <a:headEnd/>
            <a:tailEnd/>
          </a:ln>
        </p:spPr>
        <p:txBody>
          <a:bodyPr>
            <a:spAutoFit/>
          </a:bodyPr>
          <a:lstStyle/>
          <a:p>
            <a:pPr algn="ctr"/>
            <a:r>
              <a:rPr lang="en-GB" sz="1600">
                <a:latin typeface="Arial" charset="0"/>
              </a:rPr>
              <a:t>Sizes relative to energy reserves on a log scale</a:t>
            </a:r>
          </a:p>
        </p:txBody>
      </p:sp>
      <p:sp>
        <p:nvSpPr>
          <p:cNvPr id="18" name="Rectangle 17"/>
          <p:cNvSpPr/>
          <p:nvPr/>
        </p:nvSpPr>
        <p:spPr>
          <a:xfrm>
            <a:off x="827584" y="476672"/>
            <a:ext cx="3706207" cy="707886"/>
          </a:xfrm>
          <a:prstGeom prst="rect">
            <a:avLst/>
          </a:prstGeom>
        </p:spPr>
        <p:txBody>
          <a:bodyPr wrap="none">
            <a:spAutoFit/>
          </a:bodyPr>
          <a:lstStyle/>
          <a:p>
            <a:r>
              <a:rPr lang="en-GB" sz="4000" dirty="0" smtClean="0"/>
              <a:t>Energy Reserves:</a:t>
            </a:r>
            <a:endParaRPr lang="en-US" sz="40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Box 3"/>
          <p:cNvSpPr txBox="1">
            <a:spLocks noChangeArrowheads="1"/>
          </p:cNvSpPr>
          <p:nvPr/>
        </p:nvSpPr>
        <p:spPr bwMode="auto">
          <a:xfrm>
            <a:off x="76200" y="2286000"/>
            <a:ext cx="2743200" cy="738188"/>
          </a:xfrm>
          <a:prstGeom prst="rect">
            <a:avLst/>
          </a:prstGeom>
          <a:noFill/>
          <a:ln w="9525">
            <a:noFill/>
            <a:miter lim="800000"/>
            <a:headEnd/>
            <a:tailEnd/>
          </a:ln>
        </p:spPr>
        <p:txBody>
          <a:bodyPr>
            <a:spAutoFit/>
          </a:bodyPr>
          <a:lstStyle/>
          <a:p>
            <a:pPr algn="ctr"/>
            <a:r>
              <a:rPr lang="en-GB" sz="1400" dirty="0" err="1" smtClean="0">
                <a:latin typeface="Arial" charset="0"/>
              </a:rPr>
              <a:t>Coal+Oil%Gas</a:t>
            </a:r>
            <a:endParaRPr lang="en-GB" sz="1400" dirty="0" smtClean="0">
              <a:latin typeface="Arial" charset="0"/>
            </a:endParaRPr>
          </a:p>
          <a:p>
            <a:pPr algn="ctr"/>
            <a:r>
              <a:rPr lang="en-GB" sz="1400" dirty="0" smtClean="0">
                <a:latin typeface="Arial" charset="0"/>
              </a:rPr>
              <a:t>4.7×10</a:t>
            </a:r>
            <a:r>
              <a:rPr lang="en-GB" sz="1400" baseline="30000" dirty="0" smtClean="0">
                <a:latin typeface="Arial" charset="0"/>
              </a:rPr>
              <a:t>22</a:t>
            </a:r>
            <a:r>
              <a:rPr lang="en-GB" sz="1400" dirty="0" smtClean="0">
                <a:latin typeface="Arial" charset="0"/>
              </a:rPr>
              <a:t> J</a:t>
            </a:r>
          </a:p>
          <a:p>
            <a:pPr algn="ctr"/>
            <a:r>
              <a:rPr lang="en-GB" sz="1400" dirty="0" smtClean="0">
                <a:latin typeface="Arial" charset="0"/>
              </a:rPr>
              <a:t>94 years</a:t>
            </a:r>
            <a:endParaRPr lang="en-GB" sz="1400" dirty="0">
              <a:latin typeface="Arial" charset="0"/>
            </a:endParaRPr>
          </a:p>
        </p:txBody>
      </p:sp>
      <p:pic>
        <p:nvPicPr>
          <p:cNvPr id="36867" name="Picture 2"/>
          <p:cNvPicPr>
            <a:picLocks noChangeAspect="1" noChangeArrowheads="1"/>
          </p:cNvPicPr>
          <p:nvPr/>
        </p:nvPicPr>
        <p:blipFill>
          <a:blip r:embed="rId2" cstate="print"/>
          <a:srcRect l="11810" t="6310" r="11810" b="6310"/>
          <a:stretch>
            <a:fillRect/>
          </a:stretch>
        </p:blipFill>
        <p:spPr bwMode="auto">
          <a:xfrm rot="-5400000">
            <a:off x="1089025" y="1730375"/>
            <a:ext cx="614363" cy="658813"/>
          </a:xfrm>
          <a:prstGeom prst="rect">
            <a:avLst/>
          </a:prstGeom>
          <a:noFill/>
          <a:ln w="9525">
            <a:noFill/>
            <a:miter lim="800000"/>
            <a:headEnd/>
            <a:tailEnd/>
          </a:ln>
        </p:spPr>
      </p:pic>
      <p:sp>
        <p:nvSpPr>
          <p:cNvPr id="36868" name="TextBox 5"/>
          <p:cNvSpPr txBox="1">
            <a:spLocks noChangeArrowheads="1"/>
          </p:cNvSpPr>
          <p:nvPr/>
        </p:nvSpPr>
        <p:spPr bwMode="auto">
          <a:xfrm>
            <a:off x="-152400" y="4062413"/>
            <a:ext cx="3200400" cy="738187"/>
          </a:xfrm>
          <a:prstGeom prst="rect">
            <a:avLst/>
          </a:prstGeom>
          <a:noFill/>
          <a:ln w="9525">
            <a:noFill/>
            <a:miter lim="800000"/>
            <a:headEnd/>
            <a:tailEnd/>
          </a:ln>
        </p:spPr>
        <p:txBody>
          <a:bodyPr>
            <a:spAutoFit/>
          </a:bodyPr>
          <a:lstStyle/>
          <a:p>
            <a:pPr algn="ctr"/>
            <a:r>
              <a:rPr lang="en-GB" sz="1400">
                <a:latin typeface="Arial" charset="0"/>
              </a:rPr>
              <a:t>Uranium Ore</a:t>
            </a:r>
          </a:p>
          <a:p>
            <a:pPr algn="ctr"/>
            <a:r>
              <a:rPr lang="en-GB" sz="1400">
                <a:latin typeface="Arial" charset="0"/>
              </a:rPr>
              <a:t>2.6×10</a:t>
            </a:r>
            <a:r>
              <a:rPr lang="en-GB" sz="1400" baseline="30000">
                <a:latin typeface="Arial" charset="0"/>
              </a:rPr>
              <a:t>23</a:t>
            </a:r>
            <a:r>
              <a:rPr lang="en-GB" sz="1400">
                <a:latin typeface="Arial" charset="0"/>
              </a:rPr>
              <a:t> J</a:t>
            </a:r>
          </a:p>
          <a:p>
            <a:pPr algn="ctr"/>
            <a:r>
              <a:rPr lang="en-GB" sz="1400">
                <a:latin typeface="Arial" charset="0"/>
              </a:rPr>
              <a:t>520 years</a:t>
            </a:r>
          </a:p>
        </p:txBody>
      </p:sp>
      <p:pic>
        <p:nvPicPr>
          <p:cNvPr id="36869" name="Picture 10"/>
          <p:cNvPicPr>
            <a:picLocks noChangeAspect="1"/>
          </p:cNvPicPr>
          <p:nvPr/>
        </p:nvPicPr>
        <p:blipFill>
          <a:blip r:embed="rId3" cstate="print"/>
          <a:srcRect l="11339" t="12944" r="11339" b="12944"/>
          <a:stretch>
            <a:fillRect/>
          </a:stretch>
        </p:blipFill>
        <p:spPr bwMode="auto">
          <a:xfrm>
            <a:off x="990600" y="3154363"/>
            <a:ext cx="906463" cy="908050"/>
          </a:xfrm>
          <a:prstGeom prst="rect">
            <a:avLst/>
          </a:prstGeom>
          <a:noFill/>
          <a:ln w="9525">
            <a:noFill/>
            <a:miter lim="800000"/>
            <a:headEnd/>
            <a:tailEnd/>
          </a:ln>
        </p:spPr>
      </p:pic>
      <p:pic>
        <p:nvPicPr>
          <p:cNvPr id="36870" name="Picture 7"/>
          <p:cNvPicPr>
            <a:picLocks noChangeAspect="1"/>
          </p:cNvPicPr>
          <p:nvPr/>
        </p:nvPicPr>
        <p:blipFill>
          <a:blip r:embed="rId4" cstate="print"/>
          <a:srcRect/>
          <a:stretch>
            <a:fillRect/>
          </a:stretch>
        </p:blipFill>
        <p:spPr bwMode="auto">
          <a:xfrm>
            <a:off x="838200" y="4897438"/>
            <a:ext cx="1274763" cy="1274762"/>
          </a:xfrm>
          <a:prstGeom prst="rect">
            <a:avLst/>
          </a:prstGeom>
          <a:noFill/>
          <a:ln w="9525">
            <a:noFill/>
            <a:miter lim="800000"/>
            <a:headEnd/>
            <a:tailEnd/>
          </a:ln>
        </p:spPr>
      </p:pic>
      <p:sp>
        <p:nvSpPr>
          <p:cNvPr id="36871" name="TextBox 8"/>
          <p:cNvSpPr txBox="1">
            <a:spLocks noChangeArrowheads="1"/>
          </p:cNvSpPr>
          <p:nvPr/>
        </p:nvSpPr>
        <p:spPr bwMode="auto">
          <a:xfrm>
            <a:off x="-152400" y="6119813"/>
            <a:ext cx="3200400" cy="738187"/>
          </a:xfrm>
          <a:prstGeom prst="rect">
            <a:avLst/>
          </a:prstGeom>
          <a:noFill/>
          <a:ln w="9525">
            <a:noFill/>
            <a:miter lim="800000"/>
            <a:headEnd/>
            <a:tailEnd/>
          </a:ln>
        </p:spPr>
        <p:txBody>
          <a:bodyPr>
            <a:spAutoFit/>
          </a:bodyPr>
          <a:lstStyle/>
          <a:p>
            <a:pPr algn="ctr"/>
            <a:r>
              <a:rPr lang="en-GB" sz="1400">
                <a:latin typeface="Arial" charset="0"/>
              </a:rPr>
              <a:t>Uranium in Seawater</a:t>
            </a:r>
          </a:p>
          <a:p>
            <a:pPr algn="ctr"/>
            <a:r>
              <a:rPr lang="en-GB" sz="1400">
                <a:latin typeface="Arial" charset="0"/>
              </a:rPr>
              <a:t>3.3×10</a:t>
            </a:r>
            <a:r>
              <a:rPr lang="en-GB" sz="1400" baseline="30000">
                <a:latin typeface="Arial" charset="0"/>
              </a:rPr>
              <a:t>24</a:t>
            </a:r>
            <a:r>
              <a:rPr lang="en-GB" sz="1400">
                <a:latin typeface="Arial" charset="0"/>
              </a:rPr>
              <a:t> J</a:t>
            </a:r>
          </a:p>
          <a:p>
            <a:pPr algn="ctr"/>
            <a:r>
              <a:rPr lang="en-GB" sz="1400">
                <a:latin typeface="Arial" charset="0"/>
              </a:rPr>
              <a:t>6600 years</a:t>
            </a:r>
          </a:p>
        </p:txBody>
      </p:sp>
      <p:sp>
        <p:nvSpPr>
          <p:cNvPr id="36872" name="TextBox 9"/>
          <p:cNvSpPr txBox="1">
            <a:spLocks noChangeArrowheads="1"/>
          </p:cNvSpPr>
          <p:nvPr/>
        </p:nvSpPr>
        <p:spPr bwMode="auto">
          <a:xfrm>
            <a:off x="304800" y="5330825"/>
            <a:ext cx="2362200" cy="307975"/>
          </a:xfrm>
          <a:prstGeom prst="rect">
            <a:avLst/>
          </a:prstGeom>
          <a:noFill/>
          <a:ln w="9525">
            <a:noFill/>
            <a:miter lim="800000"/>
            <a:headEnd/>
            <a:tailEnd/>
          </a:ln>
        </p:spPr>
        <p:txBody>
          <a:bodyPr>
            <a:spAutoFit/>
          </a:bodyPr>
          <a:lstStyle/>
          <a:p>
            <a:pPr algn="ctr"/>
            <a:r>
              <a:rPr lang="en-GB" sz="1400">
                <a:solidFill>
                  <a:srgbClr val="FFFF66"/>
                </a:solidFill>
                <a:latin typeface="Arial" charset="0"/>
              </a:rPr>
              <a:t>U 0.0033 ppm</a:t>
            </a:r>
          </a:p>
        </p:txBody>
      </p:sp>
      <p:pic>
        <p:nvPicPr>
          <p:cNvPr id="36873" name="Picture 10"/>
          <p:cNvPicPr>
            <a:picLocks noChangeAspect="1"/>
          </p:cNvPicPr>
          <p:nvPr/>
        </p:nvPicPr>
        <p:blipFill>
          <a:blip r:embed="rId5" cstate="print"/>
          <a:srcRect/>
          <a:stretch>
            <a:fillRect/>
          </a:stretch>
        </p:blipFill>
        <p:spPr bwMode="auto">
          <a:xfrm>
            <a:off x="7467600" y="1779588"/>
            <a:ext cx="735013" cy="735012"/>
          </a:xfrm>
          <a:prstGeom prst="rect">
            <a:avLst/>
          </a:prstGeom>
          <a:noFill/>
          <a:ln w="9525">
            <a:noFill/>
            <a:miter lim="800000"/>
            <a:headEnd/>
            <a:tailEnd/>
          </a:ln>
        </p:spPr>
      </p:pic>
      <p:sp>
        <p:nvSpPr>
          <p:cNvPr id="36874" name="TextBox 11"/>
          <p:cNvSpPr txBox="1">
            <a:spLocks noChangeArrowheads="1"/>
          </p:cNvSpPr>
          <p:nvPr/>
        </p:nvSpPr>
        <p:spPr bwMode="auto">
          <a:xfrm>
            <a:off x="6248400" y="2462213"/>
            <a:ext cx="3200400" cy="738187"/>
          </a:xfrm>
          <a:prstGeom prst="rect">
            <a:avLst/>
          </a:prstGeom>
          <a:noFill/>
          <a:ln w="9525">
            <a:noFill/>
            <a:miter lim="800000"/>
            <a:headEnd/>
            <a:tailEnd/>
          </a:ln>
        </p:spPr>
        <p:txBody>
          <a:bodyPr>
            <a:spAutoFit/>
          </a:bodyPr>
          <a:lstStyle/>
          <a:p>
            <a:pPr algn="ctr"/>
            <a:r>
              <a:rPr lang="en-GB" sz="1400">
                <a:latin typeface="Arial" charset="0"/>
              </a:rPr>
              <a:t>Lithium Ore</a:t>
            </a:r>
          </a:p>
          <a:p>
            <a:pPr algn="ctr"/>
            <a:r>
              <a:rPr lang="en-GB" sz="1400">
                <a:latin typeface="Arial" charset="0"/>
              </a:rPr>
              <a:t>7.9×10</a:t>
            </a:r>
            <a:r>
              <a:rPr lang="en-GB" sz="1400" baseline="30000">
                <a:latin typeface="Arial" charset="0"/>
              </a:rPr>
              <a:t>22</a:t>
            </a:r>
            <a:r>
              <a:rPr lang="en-GB" sz="1400">
                <a:latin typeface="Arial" charset="0"/>
              </a:rPr>
              <a:t> J</a:t>
            </a:r>
          </a:p>
          <a:p>
            <a:pPr algn="ctr"/>
            <a:r>
              <a:rPr lang="en-GB" sz="1400">
                <a:latin typeface="Arial" charset="0"/>
              </a:rPr>
              <a:t>160 years</a:t>
            </a:r>
          </a:p>
        </p:txBody>
      </p:sp>
      <p:pic>
        <p:nvPicPr>
          <p:cNvPr id="36875" name="Picture 12"/>
          <p:cNvPicPr>
            <a:picLocks noChangeAspect="1"/>
          </p:cNvPicPr>
          <p:nvPr/>
        </p:nvPicPr>
        <p:blipFill>
          <a:blip r:embed="rId6" cstate="print"/>
          <a:srcRect/>
          <a:stretch>
            <a:fillRect/>
          </a:stretch>
        </p:blipFill>
        <p:spPr bwMode="auto">
          <a:xfrm>
            <a:off x="6838950" y="3333750"/>
            <a:ext cx="2076450" cy="2076450"/>
          </a:xfrm>
          <a:prstGeom prst="rect">
            <a:avLst/>
          </a:prstGeom>
          <a:noFill/>
          <a:ln w="9525">
            <a:noFill/>
            <a:miter lim="800000"/>
            <a:headEnd/>
            <a:tailEnd/>
          </a:ln>
        </p:spPr>
      </p:pic>
      <p:sp>
        <p:nvSpPr>
          <p:cNvPr id="36876" name="TextBox 13"/>
          <p:cNvSpPr txBox="1">
            <a:spLocks noChangeArrowheads="1"/>
          </p:cNvSpPr>
          <p:nvPr/>
        </p:nvSpPr>
        <p:spPr bwMode="auto">
          <a:xfrm>
            <a:off x="6324600" y="5410200"/>
            <a:ext cx="3200400" cy="738188"/>
          </a:xfrm>
          <a:prstGeom prst="rect">
            <a:avLst/>
          </a:prstGeom>
          <a:noFill/>
          <a:ln w="9525">
            <a:noFill/>
            <a:miter lim="800000"/>
            <a:headEnd/>
            <a:tailEnd/>
          </a:ln>
        </p:spPr>
        <p:txBody>
          <a:bodyPr>
            <a:spAutoFit/>
          </a:bodyPr>
          <a:lstStyle/>
          <a:p>
            <a:pPr algn="ctr"/>
            <a:r>
              <a:rPr lang="en-GB" sz="1400">
                <a:latin typeface="Arial" charset="0"/>
              </a:rPr>
              <a:t>Lithium in Seawater</a:t>
            </a:r>
          </a:p>
          <a:p>
            <a:pPr algn="ctr"/>
            <a:r>
              <a:rPr lang="en-GB" sz="1400">
                <a:latin typeface="Arial" charset="0"/>
              </a:rPr>
              <a:t>8.3×10</a:t>
            </a:r>
            <a:r>
              <a:rPr lang="en-GB" sz="1400" baseline="30000">
                <a:latin typeface="Arial" charset="0"/>
              </a:rPr>
              <a:t>26</a:t>
            </a:r>
            <a:r>
              <a:rPr lang="en-GB" sz="1400">
                <a:latin typeface="Arial" charset="0"/>
              </a:rPr>
              <a:t> J</a:t>
            </a:r>
          </a:p>
          <a:p>
            <a:pPr algn="ctr"/>
            <a:r>
              <a:rPr lang="en-GB" sz="1400">
                <a:latin typeface="Arial" charset="0"/>
              </a:rPr>
              <a:t>1.7×10</a:t>
            </a:r>
            <a:r>
              <a:rPr lang="en-GB" sz="1400" baseline="30000">
                <a:latin typeface="Arial" charset="0"/>
              </a:rPr>
              <a:t>6</a:t>
            </a:r>
            <a:r>
              <a:rPr lang="en-GB" sz="1400">
                <a:latin typeface="Arial" charset="0"/>
              </a:rPr>
              <a:t> years</a:t>
            </a:r>
          </a:p>
        </p:txBody>
      </p:sp>
      <p:sp>
        <p:nvSpPr>
          <p:cNvPr id="36877" name="TextBox 14"/>
          <p:cNvSpPr txBox="1">
            <a:spLocks noChangeArrowheads="1"/>
          </p:cNvSpPr>
          <p:nvPr/>
        </p:nvSpPr>
        <p:spPr bwMode="auto">
          <a:xfrm>
            <a:off x="6705600" y="4187825"/>
            <a:ext cx="2362200" cy="307975"/>
          </a:xfrm>
          <a:prstGeom prst="rect">
            <a:avLst/>
          </a:prstGeom>
          <a:noFill/>
          <a:ln w="9525">
            <a:noFill/>
            <a:miter lim="800000"/>
            <a:headEnd/>
            <a:tailEnd/>
          </a:ln>
        </p:spPr>
        <p:txBody>
          <a:bodyPr>
            <a:spAutoFit/>
          </a:bodyPr>
          <a:lstStyle/>
          <a:p>
            <a:pPr algn="ctr"/>
            <a:r>
              <a:rPr lang="en-GB" sz="1400">
                <a:solidFill>
                  <a:srgbClr val="B3B3B3"/>
                </a:solidFill>
                <a:latin typeface="Arial" charset="0"/>
              </a:rPr>
              <a:t>Li 0.17 ppm</a:t>
            </a:r>
          </a:p>
        </p:txBody>
      </p:sp>
      <p:sp>
        <p:nvSpPr>
          <p:cNvPr id="36878" name="TextBox 18"/>
          <p:cNvSpPr txBox="1">
            <a:spLocks noChangeArrowheads="1"/>
          </p:cNvSpPr>
          <p:nvPr/>
        </p:nvSpPr>
        <p:spPr bwMode="auto">
          <a:xfrm>
            <a:off x="1295400" y="6553200"/>
            <a:ext cx="6553200" cy="338138"/>
          </a:xfrm>
          <a:prstGeom prst="rect">
            <a:avLst/>
          </a:prstGeom>
          <a:noFill/>
          <a:ln w="9525">
            <a:noFill/>
            <a:miter lim="800000"/>
            <a:headEnd/>
            <a:tailEnd/>
          </a:ln>
        </p:spPr>
        <p:txBody>
          <a:bodyPr>
            <a:spAutoFit/>
          </a:bodyPr>
          <a:lstStyle/>
          <a:p>
            <a:pPr algn="ctr"/>
            <a:r>
              <a:rPr lang="en-GB" sz="1600">
                <a:latin typeface="Arial" charset="0"/>
              </a:rPr>
              <a:t>Sizes relative to energy reserves on a log scale</a:t>
            </a:r>
          </a:p>
        </p:txBody>
      </p:sp>
      <p:sp>
        <p:nvSpPr>
          <p:cNvPr id="36879" name="TextBox 19"/>
          <p:cNvSpPr txBox="1">
            <a:spLocks noChangeArrowheads="1"/>
          </p:cNvSpPr>
          <p:nvPr/>
        </p:nvSpPr>
        <p:spPr bwMode="auto">
          <a:xfrm>
            <a:off x="2971800" y="5037138"/>
            <a:ext cx="3200400" cy="830262"/>
          </a:xfrm>
          <a:prstGeom prst="rect">
            <a:avLst/>
          </a:prstGeom>
          <a:noFill/>
          <a:ln w="9525">
            <a:noFill/>
            <a:miter lim="800000"/>
            <a:headEnd/>
            <a:tailEnd/>
          </a:ln>
        </p:spPr>
        <p:txBody>
          <a:bodyPr>
            <a:spAutoFit/>
          </a:bodyPr>
          <a:lstStyle/>
          <a:p>
            <a:pPr algn="ctr"/>
            <a:r>
              <a:rPr lang="en-GB">
                <a:latin typeface="Arial" charset="0"/>
              </a:rPr>
              <a:t>The Sun</a:t>
            </a:r>
          </a:p>
          <a:p>
            <a:pPr algn="ctr"/>
            <a:r>
              <a:rPr lang="en-GB">
                <a:latin typeface="Arial" charset="0"/>
              </a:rPr>
              <a:t>5×10</a:t>
            </a:r>
            <a:r>
              <a:rPr lang="en-GB" baseline="30000">
                <a:latin typeface="Arial" charset="0"/>
              </a:rPr>
              <a:t>9</a:t>
            </a:r>
            <a:r>
              <a:rPr lang="en-GB">
                <a:latin typeface="Arial" charset="0"/>
              </a:rPr>
              <a:t> years</a:t>
            </a:r>
          </a:p>
        </p:txBody>
      </p:sp>
      <p:pic>
        <p:nvPicPr>
          <p:cNvPr id="36880" name="Picture 2"/>
          <p:cNvPicPr>
            <a:picLocks noChangeAspect="1" noChangeArrowheads="1"/>
          </p:cNvPicPr>
          <p:nvPr/>
        </p:nvPicPr>
        <p:blipFill>
          <a:blip r:embed="rId7" cstate="print"/>
          <a:srcRect l="4152" t="4152" r="4152" b="4152"/>
          <a:stretch>
            <a:fillRect/>
          </a:stretch>
        </p:blipFill>
        <p:spPr bwMode="auto">
          <a:xfrm>
            <a:off x="2971800" y="1789113"/>
            <a:ext cx="3240088" cy="3240087"/>
          </a:xfrm>
          <a:prstGeom prst="rect">
            <a:avLst/>
          </a:prstGeom>
          <a:noFill/>
          <a:ln w="9525">
            <a:noFill/>
            <a:miter lim="800000"/>
            <a:headEnd/>
            <a:tailEnd/>
          </a:ln>
        </p:spPr>
      </p:pic>
      <p:sp>
        <p:nvSpPr>
          <p:cNvPr id="17" name="Rectangle 16"/>
          <p:cNvSpPr/>
          <p:nvPr/>
        </p:nvSpPr>
        <p:spPr>
          <a:xfrm>
            <a:off x="827584" y="476672"/>
            <a:ext cx="3706207" cy="707886"/>
          </a:xfrm>
          <a:prstGeom prst="rect">
            <a:avLst/>
          </a:prstGeom>
        </p:spPr>
        <p:txBody>
          <a:bodyPr wrap="none">
            <a:spAutoFit/>
          </a:bodyPr>
          <a:lstStyle/>
          <a:p>
            <a:r>
              <a:rPr lang="en-GB" sz="4000" dirty="0" smtClean="0"/>
              <a:t>Energy Reserves:</a:t>
            </a:r>
            <a:endParaRPr lang="en-US" sz="40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ChangeArrowheads="1"/>
          </p:cNvSpPr>
          <p:nvPr/>
        </p:nvSpPr>
        <p:spPr bwMode="auto">
          <a:xfrm>
            <a:off x="5167313" y="1866900"/>
            <a:ext cx="3494087" cy="2192338"/>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endParaRPr kumimoji="1" lang="en-US" sz="2400" b="1">
              <a:solidFill>
                <a:srgbClr val="969696"/>
              </a:solidFill>
              <a:latin typeface="Tahoma" pitchFamily="34" charset="0"/>
            </a:endParaRPr>
          </a:p>
        </p:txBody>
      </p:sp>
      <p:sp>
        <p:nvSpPr>
          <p:cNvPr id="266243" name="Rectangle 3"/>
          <p:cNvSpPr>
            <a:spLocks noGrp="1" noChangeArrowheads="1"/>
          </p:cNvSpPr>
          <p:nvPr>
            <p:ph type="title"/>
          </p:nvPr>
        </p:nvSpPr>
        <p:spPr>
          <a:xfrm>
            <a:off x="685800" y="152400"/>
            <a:ext cx="7772400" cy="533400"/>
          </a:xfrm>
        </p:spPr>
        <p:txBody>
          <a:bodyPr>
            <a:normAutofit fontScale="90000"/>
          </a:bodyPr>
          <a:lstStyle/>
          <a:p>
            <a:r>
              <a:rPr lang="en-US" dirty="0"/>
              <a:t>1.1.1  Energy Source Categories</a:t>
            </a:r>
          </a:p>
        </p:txBody>
      </p:sp>
      <p:sp>
        <p:nvSpPr>
          <p:cNvPr id="266244" name="Rectangle 4"/>
          <p:cNvSpPr>
            <a:spLocks noChangeArrowheads="1"/>
          </p:cNvSpPr>
          <p:nvPr/>
        </p:nvSpPr>
        <p:spPr bwMode="auto">
          <a:xfrm>
            <a:off x="0" y="6662738"/>
            <a:ext cx="479425" cy="198437"/>
          </a:xfrm>
          <a:prstGeom prst="rect">
            <a:avLst/>
          </a:prstGeom>
          <a:noFill/>
          <a:ln w="9525">
            <a:noFill/>
            <a:miter lim="800000"/>
            <a:headEnd/>
            <a:tailEnd/>
          </a:ln>
          <a:effectLst/>
        </p:spPr>
        <p:txBody>
          <a:bodyPr wrap="none">
            <a:spAutoFit/>
          </a:bodyPr>
          <a:lstStyle/>
          <a:p>
            <a:r>
              <a:rPr lang="en-US" sz="700">
                <a:latin typeface="Tahoma" pitchFamily="34" charset="0"/>
              </a:rPr>
              <a:t>080805</a:t>
            </a:r>
          </a:p>
        </p:txBody>
      </p:sp>
      <p:sp>
        <p:nvSpPr>
          <p:cNvPr id="266245" name="Rectangle 5"/>
          <p:cNvSpPr>
            <a:spLocks noChangeArrowheads="1"/>
          </p:cNvSpPr>
          <p:nvPr/>
        </p:nvSpPr>
        <p:spPr bwMode="auto">
          <a:xfrm>
            <a:off x="533400" y="6340475"/>
            <a:ext cx="8458200" cy="304800"/>
          </a:xfrm>
          <a:prstGeom prst="rect">
            <a:avLst/>
          </a:prstGeom>
          <a:noFill/>
          <a:ln w="9525">
            <a:noFill/>
            <a:miter lim="800000"/>
            <a:headEnd/>
            <a:tailEnd/>
          </a:ln>
          <a:effectLst/>
        </p:spPr>
        <p:txBody>
          <a:bodyPr>
            <a:spAutoFit/>
          </a:bodyPr>
          <a:lstStyle/>
          <a:p>
            <a:pPr>
              <a:spcBef>
                <a:spcPct val="25000"/>
              </a:spcBef>
              <a:buClr>
                <a:srgbClr val="009900"/>
              </a:buClr>
              <a:buFont typeface="Wingdings" pitchFamily="2" charset="2"/>
              <a:buChar char="l"/>
            </a:pPr>
            <a:endParaRPr kumimoji="1" lang="en-US" b="1"/>
          </a:p>
        </p:txBody>
      </p:sp>
      <p:sp>
        <p:nvSpPr>
          <p:cNvPr id="266246" name="Rectangle 6"/>
          <p:cNvSpPr>
            <a:spLocks noChangeArrowheads="1"/>
          </p:cNvSpPr>
          <p:nvPr/>
        </p:nvSpPr>
        <p:spPr bwMode="auto">
          <a:xfrm>
            <a:off x="5167313" y="4059238"/>
            <a:ext cx="3494087" cy="2192337"/>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endParaRPr kumimoji="1" lang="en-US" sz="2400" b="1">
              <a:solidFill>
                <a:srgbClr val="0000FF"/>
              </a:solidFill>
              <a:latin typeface="Tahoma" pitchFamily="34" charset="0"/>
            </a:endParaRPr>
          </a:p>
        </p:txBody>
      </p:sp>
      <p:sp>
        <p:nvSpPr>
          <p:cNvPr id="266247" name="Rectangle 7"/>
          <p:cNvSpPr>
            <a:spLocks noChangeArrowheads="1"/>
          </p:cNvSpPr>
          <p:nvPr/>
        </p:nvSpPr>
        <p:spPr bwMode="auto">
          <a:xfrm>
            <a:off x="2786063" y="4059238"/>
            <a:ext cx="2381250" cy="2192337"/>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endParaRPr kumimoji="1" lang="en-US" sz="2400" b="1">
              <a:solidFill>
                <a:srgbClr val="969696"/>
              </a:solidFill>
              <a:latin typeface="Tahoma" pitchFamily="34" charset="0"/>
            </a:endParaRPr>
          </a:p>
        </p:txBody>
      </p:sp>
      <p:sp>
        <p:nvSpPr>
          <p:cNvPr id="266248" name="Rectangle 8"/>
          <p:cNvSpPr>
            <a:spLocks noChangeArrowheads="1"/>
          </p:cNvSpPr>
          <p:nvPr/>
        </p:nvSpPr>
        <p:spPr bwMode="auto">
          <a:xfrm>
            <a:off x="482600" y="4059238"/>
            <a:ext cx="2303463" cy="2192337"/>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r>
              <a:rPr kumimoji="1" lang="en-US" sz="2400" b="1" u="sng">
                <a:solidFill>
                  <a:srgbClr val="CC3300"/>
                </a:solidFill>
                <a:latin typeface="Tahoma" pitchFamily="34" charset="0"/>
              </a:rPr>
              <a:t>Alternative</a:t>
            </a:r>
          </a:p>
        </p:txBody>
      </p:sp>
      <p:sp>
        <p:nvSpPr>
          <p:cNvPr id="266249" name="Rectangle 9"/>
          <p:cNvSpPr>
            <a:spLocks noChangeArrowheads="1"/>
          </p:cNvSpPr>
          <p:nvPr/>
        </p:nvSpPr>
        <p:spPr bwMode="auto">
          <a:xfrm>
            <a:off x="2786063" y="1866900"/>
            <a:ext cx="2381250" cy="2192338"/>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endParaRPr kumimoji="1" lang="en-US" sz="2400" b="1" dirty="0">
              <a:solidFill>
                <a:srgbClr val="FF3300"/>
              </a:solidFill>
              <a:latin typeface="Tahoma" pitchFamily="34" charset="0"/>
            </a:endParaRPr>
          </a:p>
        </p:txBody>
      </p:sp>
      <p:sp>
        <p:nvSpPr>
          <p:cNvPr id="266250" name="Rectangle 10"/>
          <p:cNvSpPr>
            <a:spLocks noChangeArrowheads="1"/>
          </p:cNvSpPr>
          <p:nvPr/>
        </p:nvSpPr>
        <p:spPr bwMode="auto">
          <a:xfrm>
            <a:off x="482600" y="1866900"/>
            <a:ext cx="2303463" cy="2192338"/>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r>
              <a:rPr kumimoji="1" lang="en-US" sz="2400" b="1" u="sng" dirty="0">
                <a:latin typeface="Tahoma" pitchFamily="34" charset="0"/>
              </a:rPr>
              <a:t>Conventional</a:t>
            </a:r>
          </a:p>
        </p:txBody>
      </p:sp>
      <p:sp>
        <p:nvSpPr>
          <p:cNvPr id="266251" name="Rectangle 11"/>
          <p:cNvSpPr>
            <a:spLocks noChangeArrowheads="1"/>
          </p:cNvSpPr>
          <p:nvPr/>
        </p:nvSpPr>
        <p:spPr bwMode="auto">
          <a:xfrm>
            <a:off x="5167313" y="914400"/>
            <a:ext cx="3494087" cy="952500"/>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r>
              <a:rPr kumimoji="1" lang="en-US" sz="2400" b="1" u="sng">
                <a:solidFill>
                  <a:srgbClr val="CC3300"/>
                </a:solidFill>
                <a:latin typeface="Tahoma" pitchFamily="34" charset="0"/>
              </a:rPr>
              <a:t>Renewable</a:t>
            </a:r>
          </a:p>
          <a:p>
            <a:pPr algn="ctr">
              <a:spcBef>
                <a:spcPct val="25000"/>
              </a:spcBef>
              <a:buClr>
                <a:srgbClr val="009900"/>
              </a:buClr>
              <a:buFont typeface="Wingdings" pitchFamily="2" charset="2"/>
              <a:buNone/>
            </a:pPr>
            <a:endParaRPr kumimoji="1" lang="en-US" sz="2400" b="1" u="sng">
              <a:latin typeface="Tahoma" pitchFamily="34" charset="0"/>
            </a:endParaRPr>
          </a:p>
        </p:txBody>
      </p:sp>
      <p:sp>
        <p:nvSpPr>
          <p:cNvPr id="266252" name="Rectangle 12"/>
          <p:cNvSpPr>
            <a:spLocks noChangeArrowheads="1"/>
          </p:cNvSpPr>
          <p:nvPr/>
        </p:nvSpPr>
        <p:spPr bwMode="auto">
          <a:xfrm>
            <a:off x="2786063" y="914400"/>
            <a:ext cx="2381250" cy="952500"/>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r>
              <a:rPr kumimoji="1" lang="en-US" sz="2400" b="1" u="sng">
                <a:latin typeface="Tahoma" pitchFamily="34" charset="0"/>
              </a:rPr>
              <a:t>Non</a:t>
            </a:r>
            <a:br>
              <a:rPr kumimoji="1" lang="en-US" sz="2400" b="1" u="sng">
                <a:latin typeface="Tahoma" pitchFamily="34" charset="0"/>
              </a:rPr>
            </a:br>
            <a:r>
              <a:rPr kumimoji="1" lang="en-US" sz="2400" b="1" u="sng">
                <a:latin typeface="Tahoma" pitchFamily="34" charset="0"/>
              </a:rPr>
              <a:t>renewable</a:t>
            </a:r>
          </a:p>
        </p:txBody>
      </p:sp>
      <p:sp>
        <p:nvSpPr>
          <p:cNvPr id="266253" name="Rectangle 13"/>
          <p:cNvSpPr>
            <a:spLocks noChangeArrowheads="1"/>
          </p:cNvSpPr>
          <p:nvPr/>
        </p:nvSpPr>
        <p:spPr bwMode="auto">
          <a:xfrm>
            <a:off x="482600" y="914400"/>
            <a:ext cx="2303463" cy="952500"/>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endParaRPr kumimoji="1" lang="en-US" sz="2400" b="1">
              <a:latin typeface="Tahoma" pitchFamily="34" charset="0"/>
            </a:endParaRPr>
          </a:p>
        </p:txBody>
      </p:sp>
      <p:sp>
        <p:nvSpPr>
          <p:cNvPr id="266254" name="Line 14"/>
          <p:cNvSpPr>
            <a:spLocks noChangeShapeType="1"/>
          </p:cNvSpPr>
          <p:nvPr/>
        </p:nvSpPr>
        <p:spPr bwMode="auto">
          <a:xfrm>
            <a:off x="482600" y="914400"/>
            <a:ext cx="8178800" cy="0"/>
          </a:xfrm>
          <a:prstGeom prst="line">
            <a:avLst/>
          </a:prstGeom>
          <a:noFill/>
          <a:ln w="28575">
            <a:solidFill>
              <a:schemeClr val="tx1"/>
            </a:solidFill>
            <a:round/>
            <a:headEnd/>
            <a:tailEnd/>
          </a:ln>
          <a:effectLst/>
        </p:spPr>
        <p:txBody>
          <a:bodyPr/>
          <a:lstStyle/>
          <a:p>
            <a:endParaRPr lang="en-US"/>
          </a:p>
        </p:txBody>
      </p:sp>
      <p:sp>
        <p:nvSpPr>
          <p:cNvPr id="266255" name="Line 15"/>
          <p:cNvSpPr>
            <a:spLocks noChangeShapeType="1"/>
          </p:cNvSpPr>
          <p:nvPr/>
        </p:nvSpPr>
        <p:spPr bwMode="auto">
          <a:xfrm>
            <a:off x="482600" y="4059238"/>
            <a:ext cx="8178800" cy="0"/>
          </a:xfrm>
          <a:prstGeom prst="line">
            <a:avLst/>
          </a:prstGeom>
          <a:noFill/>
          <a:ln w="12700">
            <a:solidFill>
              <a:schemeClr val="tx1"/>
            </a:solidFill>
            <a:round/>
            <a:headEnd/>
            <a:tailEnd/>
          </a:ln>
          <a:effectLst/>
        </p:spPr>
        <p:txBody>
          <a:bodyPr/>
          <a:lstStyle/>
          <a:p>
            <a:endParaRPr lang="en-US"/>
          </a:p>
        </p:txBody>
      </p:sp>
      <p:sp>
        <p:nvSpPr>
          <p:cNvPr id="266256" name="Line 16"/>
          <p:cNvSpPr>
            <a:spLocks noChangeShapeType="1"/>
          </p:cNvSpPr>
          <p:nvPr/>
        </p:nvSpPr>
        <p:spPr bwMode="auto">
          <a:xfrm>
            <a:off x="482600" y="6251575"/>
            <a:ext cx="2303463" cy="0"/>
          </a:xfrm>
          <a:prstGeom prst="line">
            <a:avLst/>
          </a:prstGeom>
          <a:noFill/>
          <a:ln w="28575">
            <a:solidFill>
              <a:schemeClr val="tx1"/>
            </a:solidFill>
            <a:round/>
            <a:headEnd/>
            <a:tailEnd/>
          </a:ln>
          <a:effectLst/>
        </p:spPr>
        <p:txBody>
          <a:bodyPr/>
          <a:lstStyle/>
          <a:p>
            <a:endParaRPr lang="en-US"/>
          </a:p>
        </p:txBody>
      </p:sp>
      <p:sp>
        <p:nvSpPr>
          <p:cNvPr id="266257" name="Line 17"/>
          <p:cNvSpPr>
            <a:spLocks noChangeShapeType="1"/>
          </p:cNvSpPr>
          <p:nvPr/>
        </p:nvSpPr>
        <p:spPr bwMode="auto">
          <a:xfrm>
            <a:off x="482600" y="914400"/>
            <a:ext cx="0" cy="5337175"/>
          </a:xfrm>
          <a:prstGeom prst="line">
            <a:avLst/>
          </a:prstGeom>
          <a:noFill/>
          <a:ln w="28575">
            <a:solidFill>
              <a:schemeClr val="tx1"/>
            </a:solidFill>
            <a:round/>
            <a:headEnd/>
            <a:tailEnd/>
          </a:ln>
          <a:effectLst/>
        </p:spPr>
        <p:txBody>
          <a:bodyPr/>
          <a:lstStyle/>
          <a:p>
            <a:endParaRPr lang="en-US"/>
          </a:p>
        </p:txBody>
      </p:sp>
      <p:sp>
        <p:nvSpPr>
          <p:cNvPr id="266258" name="Line 18"/>
          <p:cNvSpPr>
            <a:spLocks noChangeShapeType="1"/>
          </p:cNvSpPr>
          <p:nvPr/>
        </p:nvSpPr>
        <p:spPr bwMode="auto">
          <a:xfrm>
            <a:off x="2786063" y="914400"/>
            <a:ext cx="0" cy="5337175"/>
          </a:xfrm>
          <a:prstGeom prst="line">
            <a:avLst/>
          </a:prstGeom>
          <a:noFill/>
          <a:ln w="38100">
            <a:solidFill>
              <a:schemeClr val="tx1"/>
            </a:solidFill>
            <a:round/>
            <a:headEnd/>
            <a:tailEnd/>
          </a:ln>
          <a:effectLst/>
        </p:spPr>
        <p:txBody>
          <a:bodyPr/>
          <a:lstStyle/>
          <a:p>
            <a:endParaRPr lang="en-US"/>
          </a:p>
        </p:txBody>
      </p:sp>
      <p:sp>
        <p:nvSpPr>
          <p:cNvPr id="266259" name="Line 19"/>
          <p:cNvSpPr>
            <a:spLocks noChangeShapeType="1"/>
          </p:cNvSpPr>
          <p:nvPr/>
        </p:nvSpPr>
        <p:spPr bwMode="auto">
          <a:xfrm>
            <a:off x="5167313" y="914400"/>
            <a:ext cx="0" cy="5337175"/>
          </a:xfrm>
          <a:prstGeom prst="line">
            <a:avLst/>
          </a:prstGeom>
          <a:noFill/>
          <a:ln w="12700">
            <a:solidFill>
              <a:schemeClr val="tx1"/>
            </a:solidFill>
            <a:round/>
            <a:headEnd/>
            <a:tailEnd/>
          </a:ln>
          <a:effectLst/>
        </p:spPr>
        <p:txBody>
          <a:bodyPr/>
          <a:lstStyle/>
          <a:p>
            <a:endParaRPr lang="en-US"/>
          </a:p>
        </p:txBody>
      </p:sp>
      <p:sp>
        <p:nvSpPr>
          <p:cNvPr id="266260" name="Line 20"/>
          <p:cNvSpPr>
            <a:spLocks noChangeShapeType="1"/>
          </p:cNvSpPr>
          <p:nvPr/>
        </p:nvSpPr>
        <p:spPr bwMode="auto">
          <a:xfrm>
            <a:off x="8661400" y="914400"/>
            <a:ext cx="0" cy="952500"/>
          </a:xfrm>
          <a:prstGeom prst="line">
            <a:avLst/>
          </a:prstGeom>
          <a:noFill/>
          <a:ln w="28575">
            <a:solidFill>
              <a:schemeClr val="tx1"/>
            </a:solidFill>
            <a:round/>
            <a:headEnd/>
            <a:tailEnd/>
          </a:ln>
          <a:effectLst/>
        </p:spPr>
        <p:txBody>
          <a:bodyPr/>
          <a:lstStyle/>
          <a:p>
            <a:endParaRPr lang="en-US"/>
          </a:p>
        </p:txBody>
      </p:sp>
      <p:sp>
        <p:nvSpPr>
          <p:cNvPr id="266261" name="Line 21"/>
          <p:cNvSpPr>
            <a:spLocks noChangeShapeType="1"/>
          </p:cNvSpPr>
          <p:nvPr/>
        </p:nvSpPr>
        <p:spPr bwMode="auto">
          <a:xfrm>
            <a:off x="482600" y="1866900"/>
            <a:ext cx="8178800" cy="0"/>
          </a:xfrm>
          <a:prstGeom prst="line">
            <a:avLst/>
          </a:prstGeom>
          <a:noFill/>
          <a:ln w="38100">
            <a:solidFill>
              <a:schemeClr val="tx1"/>
            </a:solidFill>
            <a:round/>
            <a:headEnd/>
            <a:tailEnd/>
          </a:ln>
          <a:effectLst/>
        </p:spPr>
        <p:txBody>
          <a:bodyPr/>
          <a:lstStyle/>
          <a:p>
            <a:endParaRPr lang="en-US"/>
          </a:p>
        </p:txBody>
      </p:sp>
      <p:sp>
        <p:nvSpPr>
          <p:cNvPr id="266262" name="Line 22"/>
          <p:cNvSpPr>
            <a:spLocks noChangeShapeType="1"/>
          </p:cNvSpPr>
          <p:nvPr/>
        </p:nvSpPr>
        <p:spPr bwMode="auto">
          <a:xfrm>
            <a:off x="2786063" y="6251575"/>
            <a:ext cx="5875337" cy="0"/>
          </a:xfrm>
          <a:prstGeom prst="line">
            <a:avLst/>
          </a:prstGeom>
          <a:noFill/>
          <a:ln w="28575" cap="sq">
            <a:solidFill>
              <a:schemeClr val="tx1"/>
            </a:solidFill>
            <a:round/>
            <a:headEnd/>
            <a:tailEnd/>
          </a:ln>
          <a:effectLst/>
        </p:spPr>
        <p:txBody>
          <a:bodyPr/>
          <a:lstStyle/>
          <a:p>
            <a:endParaRPr lang="en-US"/>
          </a:p>
        </p:txBody>
      </p:sp>
      <p:sp>
        <p:nvSpPr>
          <p:cNvPr id="266263" name="Line 23"/>
          <p:cNvSpPr>
            <a:spLocks noChangeShapeType="1"/>
          </p:cNvSpPr>
          <p:nvPr/>
        </p:nvSpPr>
        <p:spPr bwMode="auto">
          <a:xfrm>
            <a:off x="8661400" y="1866900"/>
            <a:ext cx="0" cy="4384675"/>
          </a:xfrm>
          <a:prstGeom prst="line">
            <a:avLst/>
          </a:prstGeom>
          <a:noFill/>
          <a:ln w="28575" cap="sq">
            <a:solidFill>
              <a:schemeClr val="tx1"/>
            </a:solidFill>
            <a:round/>
            <a:headEnd/>
            <a:tailEnd/>
          </a:ln>
          <a:effectLst/>
        </p:spPr>
        <p:txBody>
          <a:bodyPr/>
          <a:lstStyle/>
          <a:p>
            <a:endParaRPr lang="en-US"/>
          </a:p>
        </p:txBody>
      </p:sp>
    </p:spTree>
  </p:cSld>
  <p:clrMapOvr>
    <a:masterClrMapping/>
  </p:clrMapOvr>
  <p:transition>
    <p:cover dir="l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ChangeArrowheads="1"/>
          </p:cNvSpPr>
          <p:nvPr/>
        </p:nvSpPr>
        <p:spPr bwMode="auto">
          <a:xfrm>
            <a:off x="5167313" y="1866900"/>
            <a:ext cx="3494087" cy="2192338"/>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endParaRPr kumimoji="1" lang="en-US" sz="2400" b="1">
              <a:solidFill>
                <a:srgbClr val="969696"/>
              </a:solidFill>
              <a:latin typeface="Tahoma" pitchFamily="34" charset="0"/>
            </a:endParaRPr>
          </a:p>
        </p:txBody>
      </p:sp>
      <p:sp>
        <p:nvSpPr>
          <p:cNvPr id="266243" name="Rectangle 3"/>
          <p:cNvSpPr>
            <a:spLocks noGrp="1" noChangeArrowheads="1"/>
          </p:cNvSpPr>
          <p:nvPr>
            <p:ph type="title"/>
          </p:nvPr>
        </p:nvSpPr>
        <p:spPr>
          <a:xfrm>
            <a:off x="685800" y="152400"/>
            <a:ext cx="7772400" cy="533400"/>
          </a:xfrm>
        </p:spPr>
        <p:txBody>
          <a:bodyPr>
            <a:normAutofit fontScale="90000"/>
          </a:bodyPr>
          <a:lstStyle/>
          <a:p>
            <a:r>
              <a:rPr lang="en-US" dirty="0"/>
              <a:t>1.1.1  Energy Source Categories</a:t>
            </a:r>
          </a:p>
        </p:txBody>
      </p:sp>
      <p:sp>
        <p:nvSpPr>
          <p:cNvPr id="266244" name="Rectangle 4"/>
          <p:cNvSpPr>
            <a:spLocks noChangeArrowheads="1"/>
          </p:cNvSpPr>
          <p:nvPr/>
        </p:nvSpPr>
        <p:spPr bwMode="auto">
          <a:xfrm>
            <a:off x="0" y="6662738"/>
            <a:ext cx="479425" cy="198437"/>
          </a:xfrm>
          <a:prstGeom prst="rect">
            <a:avLst/>
          </a:prstGeom>
          <a:noFill/>
          <a:ln w="9525">
            <a:noFill/>
            <a:miter lim="800000"/>
            <a:headEnd/>
            <a:tailEnd/>
          </a:ln>
          <a:effectLst/>
        </p:spPr>
        <p:txBody>
          <a:bodyPr wrap="none">
            <a:spAutoFit/>
          </a:bodyPr>
          <a:lstStyle/>
          <a:p>
            <a:r>
              <a:rPr lang="en-US" sz="700">
                <a:latin typeface="Tahoma" pitchFamily="34" charset="0"/>
              </a:rPr>
              <a:t>080805</a:t>
            </a:r>
          </a:p>
        </p:txBody>
      </p:sp>
      <p:sp>
        <p:nvSpPr>
          <p:cNvPr id="266245" name="Rectangle 5"/>
          <p:cNvSpPr>
            <a:spLocks noChangeArrowheads="1"/>
          </p:cNvSpPr>
          <p:nvPr/>
        </p:nvSpPr>
        <p:spPr bwMode="auto">
          <a:xfrm>
            <a:off x="533400" y="6340475"/>
            <a:ext cx="8458200" cy="304800"/>
          </a:xfrm>
          <a:prstGeom prst="rect">
            <a:avLst/>
          </a:prstGeom>
          <a:noFill/>
          <a:ln w="9525">
            <a:noFill/>
            <a:miter lim="800000"/>
            <a:headEnd/>
            <a:tailEnd/>
          </a:ln>
          <a:effectLst/>
        </p:spPr>
        <p:txBody>
          <a:bodyPr>
            <a:spAutoFit/>
          </a:bodyPr>
          <a:lstStyle/>
          <a:p>
            <a:pPr>
              <a:spcBef>
                <a:spcPct val="25000"/>
              </a:spcBef>
              <a:buClr>
                <a:srgbClr val="009900"/>
              </a:buClr>
              <a:buFont typeface="Wingdings" pitchFamily="2" charset="2"/>
              <a:buChar char="l"/>
            </a:pPr>
            <a:endParaRPr kumimoji="1" lang="en-US" b="1"/>
          </a:p>
        </p:txBody>
      </p:sp>
      <p:sp>
        <p:nvSpPr>
          <p:cNvPr id="266246" name="Rectangle 6"/>
          <p:cNvSpPr>
            <a:spLocks noChangeArrowheads="1"/>
          </p:cNvSpPr>
          <p:nvPr/>
        </p:nvSpPr>
        <p:spPr bwMode="auto">
          <a:xfrm>
            <a:off x="5167313" y="4059238"/>
            <a:ext cx="3494087" cy="2192337"/>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endParaRPr kumimoji="1" lang="en-US" sz="2400" b="1">
              <a:solidFill>
                <a:srgbClr val="0000FF"/>
              </a:solidFill>
              <a:latin typeface="Tahoma" pitchFamily="34" charset="0"/>
            </a:endParaRPr>
          </a:p>
        </p:txBody>
      </p:sp>
      <p:sp>
        <p:nvSpPr>
          <p:cNvPr id="266247" name="Rectangle 7"/>
          <p:cNvSpPr>
            <a:spLocks noChangeArrowheads="1"/>
          </p:cNvSpPr>
          <p:nvPr/>
        </p:nvSpPr>
        <p:spPr bwMode="auto">
          <a:xfrm>
            <a:off x="2786063" y="4059238"/>
            <a:ext cx="2381250" cy="2192337"/>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endParaRPr kumimoji="1" lang="en-US" sz="2400" b="1">
              <a:solidFill>
                <a:srgbClr val="969696"/>
              </a:solidFill>
              <a:latin typeface="Tahoma" pitchFamily="34" charset="0"/>
            </a:endParaRPr>
          </a:p>
        </p:txBody>
      </p:sp>
      <p:sp>
        <p:nvSpPr>
          <p:cNvPr id="266248" name="Rectangle 8"/>
          <p:cNvSpPr>
            <a:spLocks noChangeArrowheads="1"/>
          </p:cNvSpPr>
          <p:nvPr/>
        </p:nvSpPr>
        <p:spPr bwMode="auto">
          <a:xfrm>
            <a:off x="482600" y="4059238"/>
            <a:ext cx="2303463" cy="2192337"/>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r>
              <a:rPr kumimoji="1" lang="en-US" sz="2400" b="1" u="sng">
                <a:solidFill>
                  <a:srgbClr val="CC3300"/>
                </a:solidFill>
                <a:latin typeface="Tahoma" pitchFamily="34" charset="0"/>
              </a:rPr>
              <a:t>Alternative</a:t>
            </a:r>
          </a:p>
        </p:txBody>
      </p:sp>
      <p:sp>
        <p:nvSpPr>
          <p:cNvPr id="266249" name="Rectangle 9"/>
          <p:cNvSpPr>
            <a:spLocks noChangeArrowheads="1"/>
          </p:cNvSpPr>
          <p:nvPr/>
        </p:nvSpPr>
        <p:spPr bwMode="auto">
          <a:xfrm>
            <a:off x="2786063" y="1866900"/>
            <a:ext cx="2381250" cy="2192338"/>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r>
              <a:rPr kumimoji="1" lang="en-US" sz="2400" b="1" dirty="0">
                <a:solidFill>
                  <a:srgbClr val="FF3300"/>
                </a:solidFill>
                <a:latin typeface="Tahoma" pitchFamily="34" charset="0"/>
              </a:rPr>
              <a:t>Coal</a:t>
            </a:r>
          </a:p>
          <a:p>
            <a:pPr algn="ctr">
              <a:spcBef>
                <a:spcPct val="25000"/>
              </a:spcBef>
              <a:buClr>
                <a:srgbClr val="009900"/>
              </a:buClr>
              <a:buFont typeface="Wingdings" pitchFamily="2" charset="2"/>
              <a:buNone/>
            </a:pPr>
            <a:r>
              <a:rPr kumimoji="1" lang="en-US" sz="2400" b="1" dirty="0">
                <a:solidFill>
                  <a:srgbClr val="FF3300"/>
                </a:solidFill>
                <a:latin typeface="Tahoma" pitchFamily="34" charset="0"/>
              </a:rPr>
              <a:t>Oil</a:t>
            </a:r>
          </a:p>
          <a:p>
            <a:pPr algn="ctr">
              <a:spcBef>
                <a:spcPct val="25000"/>
              </a:spcBef>
              <a:buClr>
                <a:srgbClr val="009900"/>
              </a:buClr>
              <a:buFont typeface="Wingdings" pitchFamily="2" charset="2"/>
              <a:buNone/>
            </a:pPr>
            <a:r>
              <a:rPr kumimoji="1" lang="en-US" sz="2400" b="1" dirty="0">
                <a:solidFill>
                  <a:srgbClr val="FF3300"/>
                </a:solidFill>
                <a:latin typeface="Tahoma" pitchFamily="34" charset="0"/>
              </a:rPr>
              <a:t>Gas</a:t>
            </a:r>
          </a:p>
          <a:p>
            <a:pPr algn="ctr">
              <a:spcBef>
                <a:spcPct val="25000"/>
              </a:spcBef>
              <a:buClr>
                <a:srgbClr val="009900"/>
              </a:buClr>
              <a:buFont typeface="Wingdings" pitchFamily="2" charset="2"/>
              <a:buNone/>
            </a:pPr>
            <a:r>
              <a:rPr kumimoji="1" lang="en-US" sz="2400" b="1" dirty="0">
                <a:solidFill>
                  <a:srgbClr val="FF3300"/>
                </a:solidFill>
                <a:latin typeface="Tahoma" pitchFamily="34" charset="0"/>
              </a:rPr>
              <a:t>Nuclear Fission</a:t>
            </a:r>
          </a:p>
        </p:txBody>
      </p:sp>
      <p:sp>
        <p:nvSpPr>
          <p:cNvPr id="266250" name="Rectangle 10"/>
          <p:cNvSpPr>
            <a:spLocks noChangeArrowheads="1"/>
          </p:cNvSpPr>
          <p:nvPr/>
        </p:nvSpPr>
        <p:spPr bwMode="auto">
          <a:xfrm>
            <a:off x="482600" y="1866900"/>
            <a:ext cx="2303463" cy="2192338"/>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r>
              <a:rPr kumimoji="1" lang="en-US" sz="2400" b="1" u="sng" dirty="0">
                <a:latin typeface="Tahoma" pitchFamily="34" charset="0"/>
              </a:rPr>
              <a:t>Conventional</a:t>
            </a:r>
          </a:p>
        </p:txBody>
      </p:sp>
      <p:sp>
        <p:nvSpPr>
          <p:cNvPr id="266251" name="Rectangle 11"/>
          <p:cNvSpPr>
            <a:spLocks noChangeArrowheads="1"/>
          </p:cNvSpPr>
          <p:nvPr/>
        </p:nvSpPr>
        <p:spPr bwMode="auto">
          <a:xfrm>
            <a:off x="5167313" y="914400"/>
            <a:ext cx="3494087" cy="952500"/>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r>
              <a:rPr kumimoji="1" lang="en-US" sz="2400" b="1" u="sng">
                <a:solidFill>
                  <a:srgbClr val="CC3300"/>
                </a:solidFill>
                <a:latin typeface="Tahoma" pitchFamily="34" charset="0"/>
              </a:rPr>
              <a:t>Renewable</a:t>
            </a:r>
          </a:p>
          <a:p>
            <a:pPr algn="ctr">
              <a:spcBef>
                <a:spcPct val="25000"/>
              </a:spcBef>
              <a:buClr>
                <a:srgbClr val="009900"/>
              </a:buClr>
              <a:buFont typeface="Wingdings" pitchFamily="2" charset="2"/>
              <a:buNone/>
            </a:pPr>
            <a:endParaRPr kumimoji="1" lang="en-US" sz="2400" b="1" u="sng">
              <a:latin typeface="Tahoma" pitchFamily="34" charset="0"/>
            </a:endParaRPr>
          </a:p>
        </p:txBody>
      </p:sp>
      <p:sp>
        <p:nvSpPr>
          <p:cNvPr id="266252" name="Rectangle 12"/>
          <p:cNvSpPr>
            <a:spLocks noChangeArrowheads="1"/>
          </p:cNvSpPr>
          <p:nvPr/>
        </p:nvSpPr>
        <p:spPr bwMode="auto">
          <a:xfrm>
            <a:off x="2786063" y="914400"/>
            <a:ext cx="2381250" cy="952500"/>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r>
              <a:rPr kumimoji="1" lang="en-US" sz="2400" b="1" u="sng">
                <a:latin typeface="Tahoma" pitchFamily="34" charset="0"/>
              </a:rPr>
              <a:t>Non</a:t>
            </a:r>
            <a:br>
              <a:rPr kumimoji="1" lang="en-US" sz="2400" b="1" u="sng">
                <a:latin typeface="Tahoma" pitchFamily="34" charset="0"/>
              </a:rPr>
            </a:br>
            <a:r>
              <a:rPr kumimoji="1" lang="en-US" sz="2400" b="1" u="sng">
                <a:latin typeface="Tahoma" pitchFamily="34" charset="0"/>
              </a:rPr>
              <a:t>renewable</a:t>
            </a:r>
          </a:p>
        </p:txBody>
      </p:sp>
      <p:sp>
        <p:nvSpPr>
          <p:cNvPr id="266253" name="Rectangle 13"/>
          <p:cNvSpPr>
            <a:spLocks noChangeArrowheads="1"/>
          </p:cNvSpPr>
          <p:nvPr/>
        </p:nvSpPr>
        <p:spPr bwMode="auto">
          <a:xfrm>
            <a:off x="482600" y="914400"/>
            <a:ext cx="2303463" cy="952500"/>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endParaRPr kumimoji="1" lang="en-US" sz="2400" b="1">
              <a:latin typeface="Tahoma" pitchFamily="34" charset="0"/>
            </a:endParaRPr>
          </a:p>
        </p:txBody>
      </p:sp>
      <p:sp>
        <p:nvSpPr>
          <p:cNvPr id="266254" name="Line 14"/>
          <p:cNvSpPr>
            <a:spLocks noChangeShapeType="1"/>
          </p:cNvSpPr>
          <p:nvPr/>
        </p:nvSpPr>
        <p:spPr bwMode="auto">
          <a:xfrm>
            <a:off x="482600" y="914400"/>
            <a:ext cx="8178800" cy="0"/>
          </a:xfrm>
          <a:prstGeom prst="line">
            <a:avLst/>
          </a:prstGeom>
          <a:noFill/>
          <a:ln w="28575">
            <a:solidFill>
              <a:schemeClr val="tx1"/>
            </a:solidFill>
            <a:round/>
            <a:headEnd/>
            <a:tailEnd/>
          </a:ln>
          <a:effectLst/>
        </p:spPr>
        <p:txBody>
          <a:bodyPr/>
          <a:lstStyle/>
          <a:p>
            <a:endParaRPr lang="en-US"/>
          </a:p>
        </p:txBody>
      </p:sp>
      <p:sp>
        <p:nvSpPr>
          <p:cNvPr id="266255" name="Line 15"/>
          <p:cNvSpPr>
            <a:spLocks noChangeShapeType="1"/>
          </p:cNvSpPr>
          <p:nvPr/>
        </p:nvSpPr>
        <p:spPr bwMode="auto">
          <a:xfrm>
            <a:off x="482600" y="4059238"/>
            <a:ext cx="8178800" cy="0"/>
          </a:xfrm>
          <a:prstGeom prst="line">
            <a:avLst/>
          </a:prstGeom>
          <a:noFill/>
          <a:ln w="12700">
            <a:solidFill>
              <a:schemeClr val="tx1"/>
            </a:solidFill>
            <a:round/>
            <a:headEnd/>
            <a:tailEnd/>
          </a:ln>
          <a:effectLst/>
        </p:spPr>
        <p:txBody>
          <a:bodyPr/>
          <a:lstStyle/>
          <a:p>
            <a:endParaRPr lang="en-US"/>
          </a:p>
        </p:txBody>
      </p:sp>
      <p:sp>
        <p:nvSpPr>
          <p:cNvPr id="266256" name="Line 16"/>
          <p:cNvSpPr>
            <a:spLocks noChangeShapeType="1"/>
          </p:cNvSpPr>
          <p:nvPr/>
        </p:nvSpPr>
        <p:spPr bwMode="auto">
          <a:xfrm>
            <a:off x="482600" y="6251575"/>
            <a:ext cx="2303463" cy="0"/>
          </a:xfrm>
          <a:prstGeom prst="line">
            <a:avLst/>
          </a:prstGeom>
          <a:noFill/>
          <a:ln w="28575">
            <a:solidFill>
              <a:schemeClr val="tx1"/>
            </a:solidFill>
            <a:round/>
            <a:headEnd/>
            <a:tailEnd/>
          </a:ln>
          <a:effectLst/>
        </p:spPr>
        <p:txBody>
          <a:bodyPr/>
          <a:lstStyle/>
          <a:p>
            <a:endParaRPr lang="en-US"/>
          </a:p>
        </p:txBody>
      </p:sp>
      <p:sp>
        <p:nvSpPr>
          <p:cNvPr id="266257" name="Line 17"/>
          <p:cNvSpPr>
            <a:spLocks noChangeShapeType="1"/>
          </p:cNvSpPr>
          <p:nvPr/>
        </p:nvSpPr>
        <p:spPr bwMode="auto">
          <a:xfrm>
            <a:off x="482600" y="914400"/>
            <a:ext cx="0" cy="5337175"/>
          </a:xfrm>
          <a:prstGeom prst="line">
            <a:avLst/>
          </a:prstGeom>
          <a:noFill/>
          <a:ln w="28575">
            <a:solidFill>
              <a:schemeClr val="tx1"/>
            </a:solidFill>
            <a:round/>
            <a:headEnd/>
            <a:tailEnd/>
          </a:ln>
          <a:effectLst/>
        </p:spPr>
        <p:txBody>
          <a:bodyPr/>
          <a:lstStyle/>
          <a:p>
            <a:endParaRPr lang="en-US"/>
          </a:p>
        </p:txBody>
      </p:sp>
      <p:sp>
        <p:nvSpPr>
          <p:cNvPr id="266258" name="Line 18"/>
          <p:cNvSpPr>
            <a:spLocks noChangeShapeType="1"/>
          </p:cNvSpPr>
          <p:nvPr/>
        </p:nvSpPr>
        <p:spPr bwMode="auto">
          <a:xfrm>
            <a:off x="2786063" y="914400"/>
            <a:ext cx="0" cy="5337175"/>
          </a:xfrm>
          <a:prstGeom prst="line">
            <a:avLst/>
          </a:prstGeom>
          <a:noFill/>
          <a:ln w="38100">
            <a:solidFill>
              <a:schemeClr val="tx1"/>
            </a:solidFill>
            <a:round/>
            <a:headEnd/>
            <a:tailEnd/>
          </a:ln>
          <a:effectLst/>
        </p:spPr>
        <p:txBody>
          <a:bodyPr/>
          <a:lstStyle/>
          <a:p>
            <a:endParaRPr lang="en-US"/>
          </a:p>
        </p:txBody>
      </p:sp>
      <p:sp>
        <p:nvSpPr>
          <p:cNvPr id="266259" name="Line 19"/>
          <p:cNvSpPr>
            <a:spLocks noChangeShapeType="1"/>
          </p:cNvSpPr>
          <p:nvPr/>
        </p:nvSpPr>
        <p:spPr bwMode="auto">
          <a:xfrm>
            <a:off x="5167313" y="914400"/>
            <a:ext cx="0" cy="5337175"/>
          </a:xfrm>
          <a:prstGeom prst="line">
            <a:avLst/>
          </a:prstGeom>
          <a:noFill/>
          <a:ln w="12700">
            <a:solidFill>
              <a:schemeClr val="tx1"/>
            </a:solidFill>
            <a:round/>
            <a:headEnd/>
            <a:tailEnd/>
          </a:ln>
          <a:effectLst/>
        </p:spPr>
        <p:txBody>
          <a:bodyPr/>
          <a:lstStyle/>
          <a:p>
            <a:endParaRPr lang="en-US"/>
          </a:p>
        </p:txBody>
      </p:sp>
      <p:sp>
        <p:nvSpPr>
          <p:cNvPr id="266260" name="Line 20"/>
          <p:cNvSpPr>
            <a:spLocks noChangeShapeType="1"/>
          </p:cNvSpPr>
          <p:nvPr/>
        </p:nvSpPr>
        <p:spPr bwMode="auto">
          <a:xfrm>
            <a:off x="8661400" y="914400"/>
            <a:ext cx="0" cy="952500"/>
          </a:xfrm>
          <a:prstGeom prst="line">
            <a:avLst/>
          </a:prstGeom>
          <a:noFill/>
          <a:ln w="28575">
            <a:solidFill>
              <a:schemeClr val="tx1"/>
            </a:solidFill>
            <a:round/>
            <a:headEnd/>
            <a:tailEnd/>
          </a:ln>
          <a:effectLst/>
        </p:spPr>
        <p:txBody>
          <a:bodyPr/>
          <a:lstStyle/>
          <a:p>
            <a:endParaRPr lang="en-US"/>
          </a:p>
        </p:txBody>
      </p:sp>
      <p:sp>
        <p:nvSpPr>
          <p:cNvPr id="266261" name="Line 21"/>
          <p:cNvSpPr>
            <a:spLocks noChangeShapeType="1"/>
          </p:cNvSpPr>
          <p:nvPr/>
        </p:nvSpPr>
        <p:spPr bwMode="auto">
          <a:xfrm>
            <a:off x="482600" y="1866900"/>
            <a:ext cx="8178800" cy="0"/>
          </a:xfrm>
          <a:prstGeom prst="line">
            <a:avLst/>
          </a:prstGeom>
          <a:noFill/>
          <a:ln w="38100">
            <a:solidFill>
              <a:schemeClr val="tx1"/>
            </a:solidFill>
            <a:round/>
            <a:headEnd/>
            <a:tailEnd/>
          </a:ln>
          <a:effectLst/>
        </p:spPr>
        <p:txBody>
          <a:bodyPr/>
          <a:lstStyle/>
          <a:p>
            <a:endParaRPr lang="en-US"/>
          </a:p>
        </p:txBody>
      </p:sp>
      <p:sp>
        <p:nvSpPr>
          <p:cNvPr id="266262" name="Line 22"/>
          <p:cNvSpPr>
            <a:spLocks noChangeShapeType="1"/>
          </p:cNvSpPr>
          <p:nvPr/>
        </p:nvSpPr>
        <p:spPr bwMode="auto">
          <a:xfrm>
            <a:off x="2786063" y="6251575"/>
            <a:ext cx="5875337" cy="0"/>
          </a:xfrm>
          <a:prstGeom prst="line">
            <a:avLst/>
          </a:prstGeom>
          <a:noFill/>
          <a:ln w="28575" cap="sq">
            <a:solidFill>
              <a:schemeClr val="tx1"/>
            </a:solidFill>
            <a:round/>
            <a:headEnd/>
            <a:tailEnd/>
          </a:ln>
          <a:effectLst/>
        </p:spPr>
        <p:txBody>
          <a:bodyPr/>
          <a:lstStyle/>
          <a:p>
            <a:endParaRPr lang="en-US"/>
          </a:p>
        </p:txBody>
      </p:sp>
      <p:sp>
        <p:nvSpPr>
          <p:cNvPr id="266263" name="Line 23"/>
          <p:cNvSpPr>
            <a:spLocks noChangeShapeType="1"/>
          </p:cNvSpPr>
          <p:nvPr/>
        </p:nvSpPr>
        <p:spPr bwMode="auto">
          <a:xfrm>
            <a:off x="8661400" y="1866900"/>
            <a:ext cx="0" cy="4384675"/>
          </a:xfrm>
          <a:prstGeom prst="line">
            <a:avLst/>
          </a:prstGeom>
          <a:noFill/>
          <a:ln w="28575" cap="sq">
            <a:solidFill>
              <a:schemeClr val="tx1"/>
            </a:solidFill>
            <a:round/>
            <a:headEnd/>
            <a:tailEnd/>
          </a:ln>
          <a:effectLst/>
        </p:spPr>
        <p:txBody>
          <a:bodyPr/>
          <a:lstStyle/>
          <a:p>
            <a:endParaRPr lang="en-US"/>
          </a:p>
        </p:txBody>
      </p:sp>
    </p:spTree>
  </p:cSld>
  <p:clrMapOvr>
    <a:masterClrMapping/>
  </p:clrMapOvr>
  <p:transition>
    <p:cover dir="l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ChangeArrowheads="1"/>
          </p:cNvSpPr>
          <p:nvPr/>
        </p:nvSpPr>
        <p:spPr bwMode="auto">
          <a:xfrm>
            <a:off x="5167313" y="1866900"/>
            <a:ext cx="3494087" cy="2192338"/>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r>
              <a:rPr kumimoji="1" lang="en-US" sz="2400" b="1">
                <a:solidFill>
                  <a:srgbClr val="FF3300"/>
                </a:solidFill>
                <a:latin typeface="Tahoma" pitchFamily="34" charset="0"/>
              </a:rPr>
              <a:t>Wood</a:t>
            </a:r>
          </a:p>
          <a:p>
            <a:pPr algn="ctr">
              <a:spcBef>
                <a:spcPct val="25000"/>
              </a:spcBef>
              <a:buClr>
                <a:srgbClr val="009900"/>
              </a:buClr>
              <a:buFont typeface="Wingdings" pitchFamily="2" charset="2"/>
              <a:buNone/>
            </a:pPr>
            <a:r>
              <a:rPr kumimoji="1" lang="en-US" sz="2400" b="1">
                <a:solidFill>
                  <a:srgbClr val="FF3300"/>
                </a:solidFill>
                <a:latin typeface="Tahoma" pitchFamily="34" charset="0"/>
              </a:rPr>
              <a:t>Hydro</a:t>
            </a:r>
          </a:p>
          <a:p>
            <a:pPr algn="ctr">
              <a:spcBef>
                <a:spcPct val="25000"/>
              </a:spcBef>
              <a:buClr>
                <a:srgbClr val="009900"/>
              </a:buClr>
              <a:buFont typeface="Wingdings" pitchFamily="2" charset="2"/>
              <a:buNone/>
            </a:pPr>
            <a:r>
              <a:rPr kumimoji="1" lang="en-US" sz="2400" b="1">
                <a:solidFill>
                  <a:srgbClr val="FF3300"/>
                </a:solidFill>
                <a:latin typeface="Tahoma" pitchFamily="34" charset="0"/>
              </a:rPr>
              <a:t>Human/Animal</a:t>
            </a:r>
          </a:p>
          <a:p>
            <a:pPr algn="ctr">
              <a:spcBef>
                <a:spcPct val="25000"/>
              </a:spcBef>
              <a:buClr>
                <a:srgbClr val="009900"/>
              </a:buClr>
              <a:buFont typeface="Wingdings" pitchFamily="2" charset="2"/>
              <a:buNone/>
            </a:pPr>
            <a:r>
              <a:rPr kumimoji="1" lang="en-US" sz="2400" b="1">
                <a:solidFill>
                  <a:srgbClr val="FF3300"/>
                </a:solidFill>
                <a:latin typeface="Tahoma" pitchFamily="34" charset="0"/>
              </a:rPr>
              <a:t>Wind Water Pumping</a:t>
            </a:r>
          </a:p>
        </p:txBody>
      </p:sp>
      <p:sp>
        <p:nvSpPr>
          <p:cNvPr id="264195" name="Rectangle 3"/>
          <p:cNvSpPr>
            <a:spLocks noGrp="1" noChangeArrowheads="1"/>
          </p:cNvSpPr>
          <p:nvPr>
            <p:ph type="title"/>
          </p:nvPr>
        </p:nvSpPr>
        <p:spPr>
          <a:xfrm>
            <a:off x="685800" y="152400"/>
            <a:ext cx="7772400" cy="533400"/>
          </a:xfrm>
        </p:spPr>
        <p:txBody>
          <a:bodyPr>
            <a:normAutofit fontScale="90000"/>
          </a:bodyPr>
          <a:lstStyle/>
          <a:p>
            <a:r>
              <a:rPr lang="en-US"/>
              <a:t>1.1.2  Energy Source Categories</a:t>
            </a:r>
          </a:p>
        </p:txBody>
      </p:sp>
      <p:sp>
        <p:nvSpPr>
          <p:cNvPr id="264196" name="Rectangle 4"/>
          <p:cNvSpPr>
            <a:spLocks noChangeArrowheads="1"/>
          </p:cNvSpPr>
          <p:nvPr/>
        </p:nvSpPr>
        <p:spPr bwMode="auto">
          <a:xfrm>
            <a:off x="0" y="6662738"/>
            <a:ext cx="479425" cy="198437"/>
          </a:xfrm>
          <a:prstGeom prst="rect">
            <a:avLst/>
          </a:prstGeom>
          <a:noFill/>
          <a:ln w="9525">
            <a:noFill/>
            <a:miter lim="800000"/>
            <a:headEnd/>
            <a:tailEnd/>
          </a:ln>
          <a:effectLst/>
        </p:spPr>
        <p:txBody>
          <a:bodyPr wrap="none">
            <a:spAutoFit/>
          </a:bodyPr>
          <a:lstStyle/>
          <a:p>
            <a:r>
              <a:rPr lang="en-US" sz="700">
                <a:latin typeface="Tahoma" pitchFamily="34" charset="0"/>
              </a:rPr>
              <a:t>080805</a:t>
            </a:r>
          </a:p>
        </p:txBody>
      </p:sp>
      <p:sp>
        <p:nvSpPr>
          <p:cNvPr id="264198" name="Rectangle 6"/>
          <p:cNvSpPr>
            <a:spLocks noChangeArrowheads="1"/>
          </p:cNvSpPr>
          <p:nvPr/>
        </p:nvSpPr>
        <p:spPr bwMode="auto">
          <a:xfrm>
            <a:off x="5167313" y="4059238"/>
            <a:ext cx="3494087" cy="2192337"/>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endParaRPr kumimoji="1" lang="en-US" sz="2400" b="1">
              <a:solidFill>
                <a:srgbClr val="0000FF"/>
              </a:solidFill>
              <a:latin typeface="Tahoma" pitchFamily="34" charset="0"/>
            </a:endParaRPr>
          </a:p>
        </p:txBody>
      </p:sp>
      <p:sp>
        <p:nvSpPr>
          <p:cNvPr id="264199" name="Rectangle 7"/>
          <p:cNvSpPr>
            <a:spLocks noChangeArrowheads="1"/>
          </p:cNvSpPr>
          <p:nvPr/>
        </p:nvSpPr>
        <p:spPr bwMode="auto">
          <a:xfrm>
            <a:off x="2786063" y="4059238"/>
            <a:ext cx="2381250" cy="2192337"/>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endParaRPr kumimoji="1" lang="en-US" sz="2400" b="1">
              <a:solidFill>
                <a:srgbClr val="969696"/>
              </a:solidFill>
              <a:latin typeface="Tahoma" pitchFamily="34" charset="0"/>
            </a:endParaRPr>
          </a:p>
        </p:txBody>
      </p:sp>
      <p:sp>
        <p:nvSpPr>
          <p:cNvPr id="264200" name="Rectangle 8"/>
          <p:cNvSpPr>
            <a:spLocks noChangeArrowheads="1"/>
          </p:cNvSpPr>
          <p:nvPr/>
        </p:nvSpPr>
        <p:spPr bwMode="auto">
          <a:xfrm>
            <a:off x="482600" y="4059238"/>
            <a:ext cx="2303463" cy="2192337"/>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r>
              <a:rPr kumimoji="1" lang="en-US" sz="2400" b="1" u="sng">
                <a:solidFill>
                  <a:srgbClr val="CC3300"/>
                </a:solidFill>
                <a:latin typeface="Tahoma" pitchFamily="34" charset="0"/>
              </a:rPr>
              <a:t>Alternative</a:t>
            </a:r>
          </a:p>
        </p:txBody>
      </p:sp>
      <p:sp>
        <p:nvSpPr>
          <p:cNvPr id="264201" name="Rectangle 9"/>
          <p:cNvSpPr>
            <a:spLocks noChangeArrowheads="1"/>
          </p:cNvSpPr>
          <p:nvPr/>
        </p:nvSpPr>
        <p:spPr bwMode="auto">
          <a:xfrm>
            <a:off x="2786063" y="1866900"/>
            <a:ext cx="2381250" cy="2192338"/>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r>
              <a:rPr kumimoji="1" lang="en-US" sz="2400" b="1">
                <a:solidFill>
                  <a:srgbClr val="969696"/>
                </a:solidFill>
                <a:latin typeface="Tahoma" pitchFamily="34" charset="0"/>
              </a:rPr>
              <a:t>Coal</a:t>
            </a:r>
          </a:p>
          <a:p>
            <a:pPr algn="ctr">
              <a:spcBef>
                <a:spcPct val="25000"/>
              </a:spcBef>
              <a:buClr>
                <a:srgbClr val="009900"/>
              </a:buClr>
              <a:buFont typeface="Wingdings" pitchFamily="2" charset="2"/>
              <a:buNone/>
            </a:pPr>
            <a:r>
              <a:rPr kumimoji="1" lang="en-US" sz="2400" b="1">
                <a:solidFill>
                  <a:srgbClr val="969696"/>
                </a:solidFill>
                <a:latin typeface="Tahoma" pitchFamily="34" charset="0"/>
              </a:rPr>
              <a:t>Oil</a:t>
            </a:r>
          </a:p>
          <a:p>
            <a:pPr algn="ctr">
              <a:spcBef>
                <a:spcPct val="25000"/>
              </a:spcBef>
              <a:buClr>
                <a:srgbClr val="009900"/>
              </a:buClr>
              <a:buFont typeface="Wingdings" pitchFamily="2" charset="2"/>
              <a:buNone/>
            </a:pPr>
            <a:r>
              <a:rPr kumimoji="1" lang="en-US" sz="2400" b="1">
                <a:solidFill>
                  <a:srgbClr val="969696"/>
                </a:solidFill>
                <a:latin typeface="Tahoma" pitchFamily="34" charset="0"/>
              </a:rPr>
              <a:t>Gas</a:t>
            </a:r>
          </a:p>
          <a:p>
            <a:pPr algn="ctr">
              <a:spcBef>
                <a:spcPct val="25000"/>
              </a:spcBef>
              <a:buClr>
                <a:srgbClr val="009900"/>
              </a:buClr>
              <a:buFont typeface="Wingdings" pitchFamily="2" charset="2"/>
              <a:buNone/>
            </a:pPr>
            <a:r>
              <a:rPr kumimoji="1" lang="en-US" sz="2400" b="1">
                <a:solidFill>
                  <a:srgbClr val="969696"/>
                </a:solidFill>
                <a:latin typeface="Tahoma" pitchFamily="34" charset="0"/>
              </a:rPr>
              <a:t>Nuclear Fission</a:t>
            </a:r>
          </a:p>
        </p:txBody>
      </p:sp>
      <p:sp>
        <p:nvSpPr>
          <p:cNvPr id="264202" name="Rectangle 10"/>
          <p:cNvSpPr>
            <a:spLocks noChangeArrowheads="1"/>
          </p:cNvSpPr>
          <p:nvPr/>
        </p:nvSpPr>
        <p:spPr bwMode="auto">
          <a:xfrm>
            <a:off x="482600" y="1866900"/>
            <a:ext cx="2303463" cy="2192338"/>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r>
              <a:rPr kumimoji="1" lang="en-US" sz="2400" b="1" u="sng">
                <a:latin typeface="Tahoma" pitchFamily="34" charset="0"/>
              </a:rPr>
              <a:t>Conventional</a:t>
            </a:r>
          </a:p>
        </p:txBody>
      </p:sp>
      <p:sp>
        <p:nvSpPr>
          <p:cNvPr id="264203" name="Rectangle 11"/>
          <p:cNvSpPr>
            <a:spLocks noChangeArrowheads="1"/>
          </p:cNvSpPr>
          <p:nvPr/>
        </p:nvSpPr>
        <p:spPr bwMode="auto">
          <a:xfrm>
            <a:off x="5167313" y="914400"/>
            <a:ext cx="3494087" cy="952500"/>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r>
              <a:rPr kumimoji="1" lang="en-US" sz="2400" b="1" u="sng">
                <a:solidFill>
                  <a:srgbClr val="CC3300"/>
                </a:solidFill>
                <a:latin typeface="Tahoma" pitchFamily="34" charset="0"/>
              </a:rPr>
              <a:t>Renewable</a:t>
            </a:r>
          </a:p>
          <a:p>
            <a:pPr algn="ctr">
              <a:spcBef>
                <a:spcPct val="25000"/>
              </a:spcBef>
              <a:buClr>
                <a:srgbClr val="009900"/>
              </a:buClr>
              <a:buFont typeface="Wingdings" pitchFamily="2" charset="2"/>
              <a:buNone/>
            </a:pPr>
            <a:endParaRPr kumimoji="1" lang="en-US" sz="2400" b="1" u="sng">
              <a:latin typeface="Tahoma" pitchFamily="34" charset="0"/>
            </a:endParaRPr>
          </a:p>
        </p:txBody>
      </p:sp>
      <p:sp>
        <p:nvSpPr>
          <p:cNvPr id="264204" name="Rectangle 12"/>
          <p:cNvSpPr>
            <a:spLocks noChangeArrowheads="1"/>
          </p:cNvSpPr>
          <p:nvPr/>
        </p:nvSpPr>
        <p:spPr bwMode="auto">
          <a:xfrm>
            <a:off x="2786063" y="914400"/>
            <a:ext cx="2381250" cy="952500"/>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r>
              <a:rPr kumimoji="1" lang="en-US" sz="2400" b="1" u="sng">
                <a:latin typeface="Tahoma" pitchFamily="34" charset="0"/>
              </a:rPr>
              <a:t>Non</a:t>
            </a:r>
            <a:br>
              <a:rPr kumimoji="1" lang="en-US" sz="2400" b="1" u="sng">
                <a:latin typeface="Tahoma" pitchFamily="34" charset="0"/>
              </a:rPr>
            </a:br>
            <a:r>
              <a:rPr kumimoji="1" lang="en-US" sz="2400" b="1" u="sng">
                <a:latin typeface="Tahoma" pitchFamily="34" charset="0"/>
              </a:rPr>
              <a:t>renewable</a:t>
            </a:r>
          </a:p>
        </p:txBody>
      </p:sp>
      <p:sp>
        <p:nvSpPr>
          <p:cNvPr id="264205" name="Rectangle 13"/>
          <p:cNvSpPr>
            <a:spLocks noChangeArrowheads="1"/>
          </p:cNvSpPr>
          <p:nvPr/>
        </p:nvSpPr>
        <p:spPr bwMode="auto">
          <a:xfrm>
            <a:off x="482600" y="914400"/>
            <a:ext cx="2303463" cy="952500"/>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endParaRPr kumimoji="1" lang="en-US" sz="2400" b="1">
              <a:latin typeface="Tahoma" pitchFamily="34" charset="0"/>
            </a:endParaRPr>
          </a:p>
        </p:txBody>
      </p:sp>
      <p:sp>
        <p:nvSpPr>
          <p:cNvPr id="264206" name="Line 14"/>
          <p:cNvSpPr>
            <a:spLocks noChangeShapeType="1"/>
          </p:cNvSpPr>
          <p:nvPr/>
        </p:nvSpPr>
        <p:spPr bwMode="auto">
          <a:xfrm>
            <a:off x="482600" y="914400"/>
            <a:ext cx="8178800" cy="0"/>
          </a:xfrm>
          <a:prstGeom prst="line">
            <a:avLst/>
          </a:prstGeom>
          <a:noFill/>
          <a:ln w="28575">
            <a:solidFill>
              <a:schemeClr val="tx1"/>
            </a:solidFill>
            <a:round/>
            <a:headEnd/>
            <a:tailEnd/>
          </a:ln>
          <a:effectLst/>
        </p:spPr>
        <p:txBody>
          <a:bodyPr/>
          <a:lstStyle/>
          <a:p>
            <a:endParaRPr lang="en-US"/>
          </a:p>
        </p:txBody>
      </p:sp>
      <p:sp>
        <p:nvSpPr>
          <p:cNvPr id="264207" name="Line 15"/>
          <p:cNvSpPr>
            <a:spLocks noChangeShapeType="1"/>
          </p:cNvSpPr>
          <p:nvPr/>
        </p:nvSpPr>
        <p:spPr bwMode="auto">
          <a:xfrm>
            <a:off x="482600" y="4059238"/>
            <a:ext cx="8178800" cy="0"/>
          </a:xfrm>
          <a:prstGeom prst="line">
            <a:avLst/>
          </a:prstGeom>
          <a:noFill/>
          <a:ln w="12700">
            <a:solidFill>
              <a:schemeClr val="tx1"/>
            </a:solidFill>
            <a:round/>
            <a:headEnd/>
            <a:tailEnd/>
          </a:ln>
          <a:effectLst/>
        </p:spPr>
        <p:txBody>
          <a:bodyPr/>
          <a:lstStyle/>
          <a:p>
            <a:endParaRPr lang="en-US"/>
          </a:p>
        </p:txBody>
      </p:sp>
      <p:sp>
        <p:nvSpPr>
          <p:cNvPr id="264208" name="Line 16"/>
          <p:cNvSpPr>
            <a:spLocks noChangeShapeType="1"/>
          </p:cNvSpPr>
          <p:nvPr/>
        </p:nvSpPr>
        <p:spPr bwMode="auto">
          <a:xfrm>
            <a:off x="482600" y="6251575"/>
            <a:ext cx="2303463" cy="0"/>
          </a:xfrm>
          <a:prstGeom prst="line">
            <a:avLst/>
          </a:prstGeom>
          <a:noFill/>
          <a:ln w="28575">
            <a:solidFill>
              <a:schemeClr val="tx1"/>
            </a:solidFill>
            <a:round/>
            <a:headEnd/>
            <a:tailEnd/>
          </a:ln>
          <a:effectLst/>
        </p:spPr>
        <p:txBody>
          <a:bodyPr/>
          <a:lstStyle/>
          <a:p>
            <a:endParaRPr lang="en-US"/>
          </a:p>
        </p:txBody>
      </p:sp>
      <p:sp>
        <p:nvSpPr>
          <p:cNvPr id="264209" name="Line 17"/>
          <p:cNvSpPr>
            <a:spLocks noChangeShapeType="1"/>
          </p:cNvSpPr>
          <p:nvPr/>
        </p:nvSpPr>
        <p:spPr bwMode="auto">
          <a:xfrm>
            <a:off x="482600" y="914400"/>
            <a:ext cx="0" cy="5337175"/>
          </a:xfrm>
          <a:prstGeom prst="line">
            <a:avLst/>
          </a:prstGeom>
          <a:noFill/>
          <a:ln w="28575">
            <a:solidFill>
              <a:schemeClr val="tx1"/>
            </a:solidFill>
            <a:round/>
            <a:headEnd/>
            <a:tailEnd/>
          </a:ln>
          <a:effectLst/>
        </p:spPr>
        <p:txBody>
          <a:bodyPr/>
          <a:lstStyle/>
          <a:p>
            <a:endParaRPr lang="en-US"/>
          </a:p>
        </p:txBody>
      </p:sp>
      <p:sp>
        <p:nvSpPr>
          <p:cNvPr id="264210" name="Line 18"/>
          <p:cNvSpPr>
            <a:spLocks noChangeShapeType="1"/>
          </p:cNvSpPr>
          <p:nvPr/>
        </p:nvSpPr>
        <p:spPr bwMode="auto">
          <a:xfrm>
            <a:off x="2786063" y="914400"/>
            <a:ext cx="0" cy="5337175"/>
          </a:xfrm>
          <a:prstGeom prst="line">
            <a:avLst/>
          </a:prstGeom>
          <a:noFill/>
          <a:ln w="38100">
            <a:solidFill>
              <a:schemeClr val="tx1"/>
            </a:solidFill>
            <a:round/>
            <a:headEnd/>
            <a:tailEnd/>
          </a:ln>
          <a:effectLst/>
        </p:spPr>
        <p:txBody>
          <a:bodyPr/>
          <a:lstStyle/>
          <a:p>
            <a:endParaRPr lang="en-US"/>
          </a:p>
        </p:txBody>
      </p:sp>
      <p:sp>
        <p:nvSpPr>
          <p:cNvPr id="264211" name="Line 19"/>
          <p:cNvSpPr>
            <a:spLocks noChangeShapeType="1"/>
          </p:cNvSpPr>
          <p:nvPr/>
        </p:nvSpPr>
        <p:spPr bwMode="auto">
          <a:xfrm>
            <a:off x="5167313" y="914400"/>
            <a:ext cx="0" cy="5337175"/>
          </a:xfrm>
          <a:prstGeom prst="line">
            <a:avLst/>
          </a:prstGeom>
          <a:noFill/>
          <a:ln w="12700">
            <a:solidFill>
              <a:schemeClr val="tx1"/>
            </a:solidFill>
            <a:round/>
            <a:headEnd/>
            <a:tailEnd/>
          </a:ln>
          <a:effectLst/>
        </p:spPr>
        <p:txBody>
          <a:bodyPr/>
          <a:lstStyle/>
          <a:p>
            <a:endParaRPr lang="en-US"/>
          </a:p>
        </p:txBody>
      </p:sp>
      <p:sp>
        <p:nvSpPr>
          <p:cNvPr id="264212" name="Line 20"/>
          <p:cNvSpPr>
            <a:spLocks noChangeShapeType="1"/>
          </p:cNvSpPr>
          <p:nvPr/>
        </p:nvSpPr>
        <p:spPr bwMode="auto">
          <a:xfrm>
            <a:off x="8661400" y="914400"/>
            <a:ext cx="0" cy="952500"/>
          </a:xfrm>
          <a:prstGeom prst="line">
            <a:avLst/>
          </a:prstGeom>
          <a:noFill/>
          <a:ln w="28575">
            <a:solidFill>
              <a:schemeClr val="tx1"/>
            </a:solidFill>
            <a:round/>
            <a:headEnd/>
            <a:tailEnd/>
          </a:ln>
          <a:effectLst/>
        </p:spPr>
        <p:txBody>
          <a:bodyPr/>
          <a:lstStyle/>
          <a:p>
            <a:endParaRPr lang="en-US"/>
          </a:p>
        </p:txBody>
      </p:sp>
      <p:sp>
        <p:nvSpPr>
          <p:cNvPr id="264213" name="Line 21"/>
          <p:cNvSpPr>
            <a:spLocks noChangeShapeType="1"/>
          </p:cNvSpPr>
          <p:nvPr/>
        </p:nvSpPr>
        <p:spPr bwMode="auto">
          <a:xfrm>
            <a:off x="482600" y="1866900"/>
            <a:ext cx="8178800" cy="0"/>
          </a:xfrm>
          <a:prstGeom prst="line">
            <a:avLst/>
          </a:prstGeom>
          <a:noFill/>
          <a:ln w="38100">
            <a:solidFill>
              <a:schemeClr val="tx1"/>
            </a:solidFill>
            <a:round/>
            <a:headEnd/>
            <a:tailEnd/>
          </a:ln>
          <a:effectLst/>
        </p:spPr>
        <p:txBody>
          <a:bodyPr/>
          <a:lstStyle/>
          <a:p>
            <a:endParaRPr lang="en-US"/>
          </a:p>
        </p:txBody>
      </p:sp>
      <p:sp>
        <p:nvSpPr>
          <p:cNvPr id="264214" name="Line 22"/>
          <p:cNvSpPr>
            <a:spLocks noChangeShapeType="1"/>
          </p:cNvSpPr>
          <p:nvPr/>
        </p:nvSpPr>
        <p:spPr bwMode="auto">
          <a:xfrm>
            <a:off x="2786063" y="6251575"/>
            <a:ext cx="5875337" cy="0"/>
          </a:xfrm>
          <a:prstGeom prst="line">
            <a:avLst/>
          </a:prstGeom>
          <a:noFill/>
          <a:ln w="28575" cap="sq">
            <a:solidFill>
              <a:schemeClr val="tx1"/>
            </a:solidFill>
            <a:round/>
            <a:headEnd/>
            <a:tailEnd/>
          </a:ln>
          <a:effectLst/>
        </p:spPr>
        <p:txBody>
          <a:bodyPr/>
          <a:lstStyle/>
          <a:p>
            <a:endParaRPr lang="en-US"/>
          </a:p>
        </p:txBody>
      </p:sp>
      <p:sp>
        <p:nvSpPr>
          <p:cNvPr id="264215" name="Line 23"/>
          <p:cNvSpPr>
            <a:spLocks noChangeShapeType="1"/>
          </p:cNvSpPr>
          <p:nvPr/>
        </p:nvSpPr>
        <p:spPr bwMode="auto">
          <a:xfrm>
            <a:off x="8661400" y="1866900"/>
            <a:ext cx="0" cy="4384675"/>
          </a:xfrm>
          <a:prstGeom prst="line">
            <a:avLst/>
          </a:prstGeom>
          <a:noFill/>
          <a:ln w="28575" cap="sq">
            <a:solidFill>
              <a:schemeClr val="tx1"/>
            </a:solidFill>
            <a:round/>
            <a:headEnd/>
            <a:tailEnd/>
          </a:ln>
          <a:effectLst/>
        </p:spPr>
        <p:txBody>
          <a:bodyPr/>
          <a:lstStyle/>
          <a:p>
            <a:endParaRPr lang="en-US"/>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56" name="Rectangle 12"/>
          <p:cNvSpPr>
            <a:spLocks noChangeArrowheads="1"/>
          </p:cNvSpPr>
          <p:nvPr/>
        </p:nvSpPr>
        <p:spPr bwMode="auto">
          <a:xfrm>
            <a:off x="5167313" y="1866900"/>
            <a:ext cx="3494087" cy="2192338"/>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r>
              <a:rPr kumimoji="1" lang="en-US" sz="2400" b="1">
                <a:solidFill>
                  <a:srgbClr val="969696"/>
                </a:solidFill>
                <a:latin typeface="Tahoma" pitchFamily="34" charset="0"/>
              </a:rPr>
              <a:t>Wood</a:t>
            </a:r>
          </a:p>
          <a:p>
            <a:pPr algn="ctr">
              <a:spcBef>
                <a:spcPct val="25000"/>
              </a:spcBef>
              <a:buClr>
                <a:srgbClr val="009900"/>
              </a:buClr>
              <a:buFont typeface="Wingdings" pitchFamily="2" charset="2"/>
              <a:buNone/>
            </a:pPr>
            <a:r>
              <a:rPr kumimoji="1" lang="en-US" sz="2400" b="1">
                <a:solidFill>
                  <a:srgbClr val="969696"/>
                </a:solidFill>
                <a:latin typeface="Tahoma" pitchFamily="34" charset="0"/>
              </a:rPr>
              <a:t>Hydro</a:t>
            </a:r>
          </a:p>
          <a:p>
            <a:pPr algn="ctr">
              <a:spcBef>
                <a:spcPct val="25000"/>
              </a:spcBef>
              <a:buClr>
                <a:srgbClr val="009900"/>
              </a:buClr>
              <a:buFont typeface="Wingdings" pitchFamily="2" charset="2"/>
              <a:buNone/>
            </a:pPr>
            <a:r>
              <a:rPr kumimoji="1" lang="en-US" sz="2400" b="1">
                <a:solidFill>
                  <a:srgbClr val="969696"/>
                </a:solidFill>
                <a:latin typeface="Tahoma" pitchFamily="34" charset="0"/>
              </a:rPr>
              <a:t>Human/Animal</a:t>
            </a:r>
            <a:endParaRPr kumimoji="1" lang="en-US" sz="2400" b="1">
              <a:solidFill>
                <a:srgbClr val="CC3300"/>
              </a:solidFill>
              <a:latin typeface="Tahoma" pitchFamily="34" charset="0"/>
            </a:endParaRPr>
          </a:p>
          <a:p>
            <a:pPr algn="ctr">
              <a:spcBef>
                <a:spcPct val="25000"/>
              </a:spcBef>
              <a:buClr>
                <a:srgbClr val="009900"/>
              </a:buClr>
              <a:buFont typeface="Wingdings" pitchFamily="2" charset="2"/>
              <a:buNone/>
            </a:pPr>
            <a:r>
              <a:rPr kumimoji="1" lang="en-US" sz="2400" b="1">
                <a:solidFill>
                  <a:srgbClr val="969696"/>
                </a:solidFill>
                <a:latin typeface="Tahoma" pitchFamily="34" charset="0"/>
              </a:rPr>
              <a:t>Wind Water Pumping</a:t>
            </a:r>
          </a:p>
        </p:txBody>
      </p:sp>
      <p:sp>
        <p:nvSpPr>
          <p:cNvPr id="262146" name="Rectangle 2"/>
          <p:cNvSpPr>
            <a:spLocks noGrp="1" noChangeArrowheads="1"/>
          </p:cNvSpPr>
          <p:nvPr>
            <p:ph type="title"/>
          </p:nvPr>
        </p:nvSpPr>
        <p:spPr>
          <a:xfrm>
            <a:off x="685800" y="152400"/>
            <a:ext cx="7772400" cy="533400"/>
          </a:xfrm>
        </p:spPr>
        <p:txBody>
          <a:bodyPr>
            <a:normAutofit fontScale="90000"/>
          </a:bodyPr>
          <a:lstStyle/>
          <a:p>
            <a:r>
              <a:rPr lang="en-US"/>
              <a:t>1.1.3  Energy Source Categories</a:t>
            </a:r>
          </a:p>
        </p:txBody>
      </p:sp>
      <p:sp>
        <p:nvSpPr>
          <p:cNvPr id="262147" name="Rectangle 3"/>
          <p:cNvSpPr>
            <a:spLocks noChangeArrowheads="1"/>
          </p:cNvSpPr>
          <p:nvPr/>
        </p:nvSpPr>
        <p:spPr bwMode="auto">
          <a:xfrm>
            <a:off x="0" y="6662738"/>
            <a:ext cx="479425" cy="198437"/>
          </a:xfrm>
          <a:prstGeom prst="rect">
            <a:avLst/>
          </a:prstGeom>
          <a:noFill/>
          <a:ln w="9525">
            <a:noFill/>
            <a:miter lim="800000"/>
            <a:headEnd/>
            <a:tailEnd/>
          </a:ln>
          <a:effectLst/>
        </p:spPr>
        <p:txBody>
          <a:bodyPr wrap="none">
            <a:spAutoFit/>
          </a:bodyPr>
          <a:lstStyle/>
          <a:p>
            <a:r>
              <a:rPr lang="en-US" sz="700">
                <a:latin typeface="Tahoma" pitchFamily="34" charset="0"/>
              </a:rPr>
              <a:t>080805</a:t>
            </a:r>
          </a:p>
        </p:txBody>
      </p:sp>
      <p:sp>
        <p:nvSpPr>
          <p:cNvPr id="262153" name="Rectangle 9"/>
          <p:cNvSpPr>
            <a:spLocks noChangeArrowheads="1"/>
          </p:cNvSpPr>
          <p:nvPr/>
        </p:nvSpPr>
        <p:spPr bwMode="auto">
          <a:xfrm>
            <a:off x="5167313" y="4059238"/>
            <a:ext cx="3494087" cy="2192337"/>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endParaRPr kumimoji="1" lang="en-US" sz="2400" b="1">
              <a:solidFill>
                <a:srgbClr val="0000FF"/>
              </a:solidFill>
              <a:latin typeface="Tahoma" pitchFamily="34" charset="0"/>
            </a:endParaRPr>
          </a:p>
        </p:txBody>
      </p:sp>
      <p:sp>
        <p:nvSpPr>
          <p:cNvPr id="262154" name="Rectangle 10"/>
          <p:cNvSpPr>
            <a:spLocks noChangeArrowheads="1"/>
          </p:cNvSpPr>
          <p:nvPr/>
        </p:nvSpPr>
        <p:spPr bwMode="auto">
          <a:xfrm>
            <a:off x="2786063" y="4059238"/>
            <a:ext cx="2381250" cy="2192337"/>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r>
              <a:rPr kumimoji="1" lang="en-US" sz="2400" b="1">
                <a:solidFill>
                  <a:srgbClr val="FF3300"/>
                </a:solidFill>
                <a:latin typeface="Tahoma" pitchFamily="34" charset="0"/>
              </a:rPr>
              <a:t>Geothermal</a:t>
            </a:r>
          </a:p>
          <a:p>
            <a:pPr algn="ctr">
              <a:spcBef>
                <a:spcPct val="25000"/>
              </a:spcBef>
              <a:buClr>
                <a:srgbClr val="009900"/>
              </a:buClr>
              <a:buFont typeface="Wingdings" pitchFamily="2" charset="2"/>
              <a:buNone/>
            </a:pPr>
            <a:r>
              <a:rPr kumimoji="1" lang="en-US" sz="2400" b="1">
                <a:solidFill>
                  <a:srgbClr val="FF3300"/>
                </a:solidFill>
                <a:latin typeface="Tahoma" pitchFamily="34" charset="0"/>
              </a:rPr>
              <a:t>Oil Shale, CTL</a:t>
            </a:r>
          </a:p>
          <a:p>
            <a:pPr algn="ctr">
              <a:spcBef>
                <a:spcPct val="25000"/>
              </a:spcBef>
              <a:buClr>
                <a:srgbClr val="009900"/>
              </a:buClr>
              <a:buFont typeface="Wingdings" pitchFamily="2" charset="2"/>
              <a:buNone/>
            </a:pPr>
            <a:r>
              <a:rPr kumimoji="1" lang="en-US" sz="2400" b="1">
                <a:solidFill>
                  <a:srgbClr val="FF3300"/>
                </a:solidFill>
                <a:latin typeface="Tahoma" pitchFamily="34" charset="0"/>
              </a:rPr>
              <a:t>Tar Sands</a:t>
            </a:r>
          </a:p>
          <a:p>
            <a:pPr algn="ctr">
              <a:spcBef>
                <a:spcPct val="25000"/>
              </a:spcBef>
              <a:buClr>
                <a:srgbClr val="009900"/>
              </a:buClr>
              <a:buFont typeface="Wingdings" pitchFamily="2" charset="2"/>
              <a:buNone/>
            </a:pPr>
            <a:r>
              <a:rPr kumimoji="1" lang="en-US" sz="2400" b="1">
                <a:solidFill>
                  <a:srgbClr val="FF3300"/>
                </a:solidFill>
                <a:latin typeface="Tahoma" pitchFamily="34" charset="0"/>
              </a:rPr>
              <a:t>Methane Hydrates</a:t>
            </a:r>
          </a:p>
        </p:txBody>
      </p:sp>
      <p:sp>
        <p:nvSpPr>
          <p:cNvPr id="262155" name="Rectangle 11"/>
          <p:cNvSpPr>
            <a:spLocks noChangeArrowheads="1"/>
          </p:cNvSpPr>
          <p:nvPr/>
        </p:nvSpPr>
        <p:spPr bwMode="auto">
          <a:xfrm>
            <a:off x="482600" y="4059238"/>
            <a:ext cx="2303463" cy="2192337"/>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r>
              <a:rPr kumimoji="1" lang="en-US" sz="2400" b="1" u="sng">
                <a:solidFill>
                  <a:srgbClr val="CC3300"/>
                </a:solidFill>
                <a:latin typeface="Tahoma" pitchFamily="34" charset="0"/>
              </a:rPr>
              <a:t>Alternative</a:t>
            </a:r>
          </a:p>
        </p:txBody>
      </p:sp>
      <p:sp>
        <p:nvSpPr>
          <p:cNvPr id="262157" name="Rectangle 13"/>
          <p:cNvSpPr>
            <a:spLocks noChangeArrowheads="1"/>
          </p:cNvSpPr>
          <p:nvPr/>
        </p:nvSpPr>
        <p:spPr bwMode="auto">
          <a:xfrm>
            <a:off x="2786063" y="1866900"/>
            <a:ext cx="2381250" cy="2192338"/>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r>
              <a:rPr kumimoji="1" lang="en-US" sz="2400" b="1">
                <a:solidFill>
                  <a:srgbClr val="969696"/>
                </a:solidFill>
                <a:latin typeface="Tahoma" pitchFamily="34" charset="0"/>
              </a:rPr>
              <a:t>Coal</a:t>
            </a:r>
          </a:p>
          <a:p>
            <a:pPr algn="ctr">
              <a:spcBef>
                <a:spcPct val="25000"/>
              </a:spcBef>
              <a:buClr>
                <a:srgbClr val="009900"/>
              </a:buClr>
              <a:buFont typeface="Wingdings" pitchFamily="2" charset="2"/>
              <a:buNone/>
            </a:pPr>
            <a:r>
              <a:rPr kumimoji="1" lang="en-US" sz="2400" b="1">
                <a:solidFill>
                  <a:srgbClr val="969696"/>
                </a:solidFill>
                <a:latin typeface="Tahoma" pitchFamily="34" charset="0"/>
              </a:rPr>
              <a:t>Oil</a:t>
            </a:r>
          </a:p>
          <a:p>
            <a:pPr algn="ctr">
              <a:spcBef>
                <a:spcPct val="25000"/>
              </a:spcBef>
              <a:buClr>
                <a:srgbClr val="009900"/>
              </a:buClr>
              <a:buFont typeface="Wingdings" pitchFamily="2" charset="2"/>
              <a:buNone/>
            </a:pPr>
            <a:r>
              <a:rPr kumimoji="1" lang="en-US" sz="2400" b="1">
                <a:solidFill>
                  <a:srgbClr val="969696"/>
                </a:solidFill>
                <a:latin typeface="Tahoma" pitchFamily="34" charset="0"/>
              </a:rPr>
              <a:t>Gas</a:t>
            </a:r>
          </a:p>
          <a:p>
            <a:pPr algn="ctr">
              <a:spcBef>
                <a:spcPct val="25000"/>
              </a:spcBef>
              <a:buClr>
                <a:srgbClr val="009900"/>
              </a:buClr>
              <a:buFont typeface="Wingdings" pitchFamily="2" charset="2"/>
              <a:buNone/>
            </a:pPr>
            <a:r>
              <a:rPr kumimoji="1" lang="en-US" sz="2400" b="1">
                <a:solidFill>
                  <a:srgbClr val="969696"/>
                </a:solidFill>
                <a:latin typeface="Tahoma" pitchFamily="34" charset="0"/>
              </a:rPr>
              <a:t>Nuclear Fission</a:t>
            </a:r>
          </a:p>
        </p:txBody>
      </p:sp>
      <p:sp>
        <p:nvSpPr>
          <p:cNvPr id="262158" name="Rectangle 14"/>
          <p:cNvSpPr>
            <a:spLocks noChangeArrowheads="1"/>
          </p:cNvSpPr>
          <p:nvPr/>
        </p:nvSpPr>
        <p:spPr bwMode="auto">
          <a:xfrm>
            <a:off x="482600" y="1866900"/>
            <a:ext cx="2303463" cy="2192338"/>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r>
              <a:rPr kumimoji="1" lang="en-US" sz="2400" b="1" u="sng">
                <a:latin typeface="Tahoma" pitchFamily="34" charset="0"/>
              </a:rPr>
              <a:t>Conventional</a:t>
            </a:r>
          </a:p>
        </p:txBody>
      </p:sp>
      <p:sp>
        <p:nvSpPr>
          <p:cNvPr id="262159" name="Rectangle 15"/>
          <p:cNvSpPr>
            <a:spLocks noChangeArrowheads="1"/>
          </p:cNvSpPr>
          <p:nvPr/>
        </p:nvSpPr>
        <p:spPr bwMode="auto">
          <a:xfrm>
            <a:off x="5167313" y="914400"/>
            <a:ext cx="3494087" cy="952500"/>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r>
              <a:rPr kumimoji="1" lang="en-US" sz="2400" b="1" u="sng">
                <a:solidFill>
                  <a:srgbClr val="CC3300"/>
                </a:solidFill>
                <a:latin typeface="Tahoma" pitchFamily="34" charset="0"/>
              </a:rPr>
              <a:t>Renewable</a:t>
            </a:r>
          </a:p>
          <a:p>
            <a:pPr algn="ctr">
              <a:spcBef>
                <a:spcPct val="25000"/>
              </a:spcBef>
              <a:buClr>
                <a:srgbClr val="009900"/>
              </a:buClr>
              <a:buFont typeface="Wingdings" pitchFamily="2" charset="2"/>
              <a:buNone/>
            </a:pPr>
            <a:endParaRPr kumimoji="1" lang="en-US" sz="2400" b="1" u="sng">
              <a:latin typeface="Tahoma" pitchFamily="34" charset="0"/>
            </a:endParaRPr>
          </a:p>
        </p:txBody>
      </p:sp>
      <p:sp>
        <p:nvSpPr>
          <p:cNvPr id="262160" name="Rectangle 16"/>
          <p:cNvSpPr>
            <a:spLocks noChangeArrowheads="1"/>
          </p:cNvSpPr>
          <p:nvPr/>
        </p:nvSpPr>
        <p:spPr bwMode="auto">
          <a:xfrm>
            <a:off x="2786063" y="914400"/>
            <a:ext cx="2381250" cy="952500"/>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r>
              <a:rPr kumimoji="1" lang="en-US" sz="2400" b="1" u="sng">
                <a:latin typeface="Tahoma" pitchFamily="34" charset="0"/>
              </a:rPr>
              <a:t>Non</a:t>
            </a:r>
            <a:br>
              <a:rPr kumimoji="1" lang="en-US" sz="2400" b="1" u="sng">
                <a:latin typeface="Tahoma" pitchFamily="34" charset="0"/>
              </a:rPr>
            </a:br>
            <a:r>
              <a:rPr kumimoji="1" lang="en-US" sz="2400" b="1" u="sng">
                <a:latin typeface="Tahoma" pitchFamily="34" charset="0"/>
              </a:rPr>
              <a:t>renewable</a:t>
            </a:r>
          </a:p>
        </p:txBody>
      </p:sp>
      <p:sp>
        <p:nvSpPr>
          <p:cNvPr id="262161" name="Rectangle 17"/>
          <p:cNvSpPr>
            <a:spLocks noChangeArrowheads="1"/>
          </p:cNvSpPr>
          <p:nvPr/>
        </p:nvSpPr>
        <p:spPr bwMode="auto">
          <a:xfrm>
            <a:off x="482600" y="914400"/>
            <a:ext cx="2303463" cy="952500"/>
          </a:xfrm>
          <a:prstGeom prst="rect">
            <a:avLst/>
          </a:prstGeom>
          <a:noFill/>
          <a:ln w="9525">
            <a:noFill/>
            <a:miter lim="800000"/>
            <a:headEnd/>
            <a:tailEnd/>
          </a:ln>
          <a:effectLst/>
        </p:spPr>
        <p:txBody>
          <a:bodyPr/>
          <a:lstStyle/>
          <a:p>
            <a:pPr algn="ctr">
              <a:spcBef>
                <a:spcPct val="25000"/>
              </a:spcBef>
              <a:buClr>
                <a:srgbClr val="009900"/>
              </a:buClr>
              <a:buFont typeface="Wingdings" pitchFamily="2" charset="2"/>
              <a:buNone/>
            </a:pPr>
            <a:endParaRPr kumimoji="1" lang="en-US" sz="2400" b="1">
              <a:latin typeface="Tahoma" pitchFamily="34" charset="0"/>
            </a:endParaRPr>
          </a:p>
        </p:txBody>
      </p:sp>
      <p:sp>
        <p:nvSpPr>
          <p:cNvPr id="262162" name="Line 18"/>
          <p:cNvSpPr>
            <a:spLocks noChangeShapeType="1"/>
          </p:cNvSpPr>
          <p:nvPr/>
        </p:nvSpPr>
        <p:spPr bwMode="auto">
          <a:xfrm>
            <a:off x="482600" y="914400"/>
            <a:ext cx="8178800" cy="0"/>
          </a:xfrm>
          <a:prstGeom prst="line">
            <a:avLst/>
          </a:prstGeom>
          <a:noFill/>
          <a:ln w="28575">
            <a:solidFill>
              <a:schemeClr val="tx1"/>
            </a:solidFill>
            <a:round/>
            <a:headEnd/>
            <a:tailEnd/>
          </a:ln>
          <a:effectLst/>
        </p:spPr>
        <p:txBody>
          <a:bodyPr/>
          <a:lstStyle/>
          <a:p>
            <a:endParaRPr lang="en-US"/>
          </a:p>
        </p:txBody>
      </p:sp>
      <p:sp>
        <p:nvSpPr>
          <p:cNvPr id="262163" name="Line 19"/>
          <p:cNvSpPr>
            <a:spLocks noChangeShapeType="1"/>
          </p:cNvSpPr>
          <p:nvPr/>
        </p:nvSpPr>
        <p:spPr bwMode="auto">
          <a:xfrm>
            <a:off x="482600" y="4059238"/>
            <a:ext cx="8178800" cy="0"/>
          </a:xfrm>
          <a:prstGeom prst="line">
            <a:avLst/>
          </a:prstGeom>
          <a:noFill/>
          <a:ln w="12700">
            <a:solidFill>
              <a:schemeClr val="tx1"/>
            </a:solidFill>
            <a:round/>
            <a:headEnd/>
            <a:tailEnd/>
          </a:ln>
          <a:effectLst/>
        </p:spPr>
        <p:txBody>
          <a:bodyPr/>
          <a:lstStyle/>
          <a:p>
            <a:endParaRPr lang="en-US"/>
          </a:p>
        </p:txBody>
      </p:sp>
      <p:sp>
        <p:nvSpPr>
          <p:cNvPr id="262164" name="Line 20"/>
          <p:cNvSpPr>
            <a:spLocks noChangeShapeType="1"/>
          </p:cNvSpPr>
          <p:nvPr/>
        </p:nvSpPr>
        <p:spPr bwMode="auto">
          <a:xfrm>
            <a:off x="482600" y="6251575"/>
            <a:ext cx="2303463" cy="0"/>
          </a:xfrm>
          <a:prstGeom prst="line">
            <a:avLst/>
          </a:prstGeom>
          <a:noFill/>
          <a:ln w="28575">
            <a:solidFill>
              <a:schemeClr val="tx1"/>
            </a:solidFill>
            <a:round/>
            <a:headEnd/>
            <a:tailEnd/>
          </a:ln>
          <a:effectLst/>
        </p:spPr>
        <p:txBody>
          <a:bodyPr/>
          <a:lstStyle/>
          <a:p>
            <a:endParaRPr lang="en-US"/>
          </a:p>
        </p:txBody>
      </p:sp>
      <p:sp>
        <p:nvSpPr>
          <p:cNvPr id="262165" name="Line 21"/>
          <p:cNvSpPr>
            <a:spLocks noChangeShapeType="1"/>
          </p:cNvSpPr>
          <p:nvPr/>
        </p:nvSpPr>
        <p:spPr bwMode="auto">
          <a:xfrm>
            <a:off x="482600" y="914400"/>
            <a:ext cx="0" cy="5337175"/>
          </a:xfrm>
          <a:prstGeom prst="line">
            <a:avLst/>
          </a:prstGeom>
          <a:noFill/>
          <a:ln w="28575">
            <a:solidFill>
              <a:schemeClr val="tx1"/>
            </a:solidFill>
            <a:round/>
            <a:headEnd/>
            <a:tailEnd/>
          </a:ln>
          <a:effectLst/>
        </p:spPr>
        <p:txBody>
          <a:bodyPr/>
          <a:lstStyle/>
          <a:p>
            <a:endParaRPr lang="en-US"/>
          </a:p>
        </p:txBody>
      </p:sp>
      <p:sp>
        <p:nvSpPr>
          <p:cNvPr id="262166" name="Line 22"/>
          <p:cNvSpPr>
            <a:spLocks noChangeShapeType="1"/>
          </p:cNvSpPr>
          <p:nvPr/>
        </p:nvSpPr>
        <p:spPr bwMode="auto">
          <a:xfrm>
            <a:off x="2786063" y="914400"/>
            <a:ext cx="0" cy="5337175"/>
          </a:xfrm>
          <a:prstGeom prst="line">
            <a:avLst/>
          </a:prstGeom>
          <a:noFill/>
          <a:ln w="38100">
            <a:solidFill>
              <a:schemeClr val="tx1"/>
            </a:solidFill>
            <a:round/>
            <a:headEnd/>
            <a:tailEnd/>
          </a:ln>
          <a:effectLst/>
        </p:spPr>
        <p:txBody>
          <a:bodyPr/>
          <a:lstStyle/>
          <a:p>
            <a:endParaRPr lang="en-US"/>
          </a:p>
        </p:txBody>
      </p:sp>
      <p:sp>
        <p:nvSpPr>
          <p:cNvPr id="262167" name="Line 23"/>
          <p:cNvSpPr>
            <a:spLocks noChangeShapeType="1"/>
          </p:cNvSpPr>
          <p:nvPr/>
        </p:nvSpPr>
        <p:spPr bwMode="auto">
          <a:xfrm>
            <a:off x="5167313" y="914400"/>
            <a:ext cx="0" cy="5337175"/>
          </a:xfrm>
          <a:prstGeom prst="line">
            <a:avLst/>
          </a:prstGeom>
          <a:noFill/>
          <a:ln w="12700">
            <a:solidFill>
              <a:schemeClr val="tx1"/>
            </a:solidFill>
            <a:round/>
            <a:headEnd/>
            <a:tailEnd/>
          </a:ln>
          <a:effectLst/>
        </p:spPr>
        <p:txBody>
          <a:bodyPr/>
          <a:lstStyle/>
          <a:p>
            <a:endParaRPr lang="en-US"/>
          </a:p>
        </p:txBody>
      </p:sp>
      <p:sp>
        <p:nvSpPr>
          <p:cNvPr id="262168" name="Line 24"/>
          <p:cNvSpPr>
            <a:spLocks noChangeShapeType="1"/>
          </p:cNvSpPr>
          <p:nvPr/>
        </p:nvSpPr>
        <p:spPr bwMode="auto">
          <a:xfrm>
            <a:off x="8661400" y="914400"/>
            <a:ext cx="0" cy="952500"/>
          </a:xfrm>
          <a:prstGeom prst="line">
            <a:avLst/>
          </a:prstGeom>
          <a:noFill/>
          <a:ln w="28575">
            <a:solidFill>
              <a:schemeClr val="tx1"/>
            </a:solidFill>
            <a:round/>
            <a:headEnd/>
            <a:tailEnd/>
          </a:ln>
          <a:effectLst/>
        </p:spPr>
        <p:txBody>
          <a:bodyPr/>
          <a:lstStyle/>
          <a:p>
            <a:endParaRPr lang="en-US"/>
          </a:p>
        </p:txBody>
      </p:sp>
      <p:sp>
        <p:nvSpPr>
          <p:cNvPr id="262169" name="Line 25"/>
          <p:cNvSpPr>
            <a:spLocks noChangeShapeType="1"/>
          </p:cNvSpPr>
          <p:nvPr/>
        </p:nvSpPr>
        <p:spPr bwMode="auto">
          <a:xfrm>
            <a:off x="482600" y="1866900"/>
            <a:ext cx="8178800" cy="0"/>
          </a:xfrm>
          <a:prstGeom prst="line">
            <a:avLst/>
          </a:prstGeom>
          <a:noFill/>
          <a:ln w="38100">
            <a:solidFill>
              <a:schemeClr val="tx1"/>
            </a:solidFill>
            <a:round/>
            <a:headEnd/>
            <a:tailEnd/>
          </a:ln>
          <a:effectLst/>
        </p:spPr>
        <p:txBody>
          <a:bodyPr/>
          <a:lstStyle/>
          <a:p>
            <a:endParaRPr lang="en-US"/>
          </a:p>
        </p:txBody>
      </p:sp>
      <p:sp>
        <p:nvSpPr>
          <p:cNvPr id="262170" name="Line 26"/>
          <p:cNvSpPr>
            <a:spLocks noChangeShapeType="1"/>
          </p:cNvSpPr>
          <p:nvPr/>
        </p:nvSpPr>
        <p:spPr bwMode="auto">
          <a:xfrm>
            <a:off x="2786063" y="6251575"/>
            <a:ext cx="5875337" cy="0"/>
          </a:xfrm>
          <a:prstGeom prst="line">
            <a:avLst/>
          </a:prstGeom>
          <a:noFill/>
          <a:ln w="28575" cap="sq">
            <a:solidFill>
              <a:schemeClr val="tx1"/>
            </a:solidFill>
            <a:round/>
            <a:headEnd/>
            <a:tailEnd/>
          </a:ln>
          <a:effectLst/>
        </p:spPr>
        <p:txBody>
          <a:bodyPr/>
          <a:lstStyle/>
          <a:p>
            <a:endParaRPr lang="en-US"/>
          </a:p>
        </p:txBody>
      </p:sp>
      <p:sp>
        <p:nvSpPr>
          <p:cNvPr id="262171" name="Line 27"/>
          <p:cNvSpPr>
            <a:spLocks noChangeShapeType="1"/>
          </p:cNvSpPr>
          <p:nvPr/>
        </p:nvSpPr>
        <p:spPr bwMode="auto">
          <a:xfrm>
            <a:off x="8661400" y="1866900"/>
            <a:ext cx="0" cy="4384675"/>
          </a:xfrm>
          <a:prstGeom prst="line">
            <a:avLst/>
          </a:prstGeom>
          <a:noFill/>
          <a:ln w="28575" cap="sq">
            <a:solidFill>
              <a:schemeClr val="tx1"/>
            </a:solidFill>
            <a:round/>
            <a:headEnd/>
            <a:tailEnd/>
          </a:ln>
          <a:effectLst/>
        </p:spPr>
        <p:txBody>
          <a:bodyPr/>
          <a:lstStyle/>
          <a:p>
            <a:endParaRPr lang="en-US"/>
          </a:p>
        </p:txBody>
      </p:sp>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xfrm>
            <a:off x="685800" y="152400"/>
            <a:ext cx="7772400" cy="533400"/>
          </a:xfrm>
        </p:spPr>
        <p:txBody>
          <a:bodyPr>
            <a:normAutofit fontScale="90000"/>
          </a:bodyPr>
          <a:lstStyle/>
          <a:p>
            <a:r>
              <a:rPr lang="en-US"/>
              <a:t>1.1.4  Energy Source Categories</a:t>
            </a:r>
          </a:p>
        </p:txBody>
      </p:sp>
      <p:sp>
        <p:nvSpPr>
          <p:cNvPr id="257027" name="Rectangle 3"/>
          <p:cNvSpPr>
            <a:spLocks noChangeArrowheads="1"/>
          </p:cNvSpPr>
          <p:nvPr/>
        </p:nvSpPr>
        <p:spPr bwMode="auto">
          <a:xfrm>
            <a:off x="0" y="6662738"/>
            <a:ext cx="479425" cy="198437"/>
          </a:xfrm>
          <a:prstGeom prst="rect">
            <a:avLst/>
          </a:prstGeom>
          <a:noFill/>
          <a:ln w="9525">
            <a:noFill/>
            <a:miter lim="800000"/>
            <a:headEnd/>
            <a:tailEnd/>
          </a:ln>
          <a:effectLst/>
        </p:spPr>
        <p:txBody>
          <a:bodyPr wrap="none">
            <a:spAutoFit/>
          </a:bodyPr>
          <a:lstStyle/>
          <a:p>
            <a:r>
              <a:rPr lang="en-US" sz="700">
                <a:latin typeface="Tahoma" pitchFamily="34" charset="0"/>
              </a:rPr>
              <a:t>080820</a:t>
            </a:r>
          </a:p>
        </p:txBody>
      </p:sp>
      <p:sp>
        <p:nvSpPr>
          <p:cNvPr id="257048" name="Rectangle 24"/>
          <p:cNvSpPr>
            <a:spLocks noChangeArrowheads="1"/>
          </p:cNvSpPr>
          <p:nvPr/>
        </p:nvSpPr>
        <p:spPr bwMode="auto">
          <a:xfrm>
            <a:off x="533400" y="6307138"/>
            <a:ext cx="8458200" cy="581025"/>
          </a:xfrm>
          <a:prstGeom prst="rect">
            <a:avLst/>
          </a:prstGeom>
          <a:noFill/>
          <a:ln w="9525">
            <a:noFill/>
            <a:miter lim="800000"/>
            <a:headEnd/>
            <a:tailEnd/>
          </a:ln>
          <a:effectLst/>
        </p:spPr>
        <p:txBody>
          <a:bodyPr>
            <a:spAutoFit/>
          </a:bodyPr>
          <a:lstStyle/>
          <a:p>
            <a:pPr>
              <a:spcBef>
                <a:spcPct val="25000"/>
              </a:spcBef>
              <a:buClr>
                <a:srgbClr val="009900"/>
              </a:buClr>
              <a:buFont typeface="Wingdings" pitchFamily="2" charset="2"/>
              <a:buChar char="l"/>
            </a:pPr>
            <a:r>
              <a:rPr kumimoji="1" lang="en-US" sz="1600" b="1" u="sng"/>
              <a:t>Sustainable</a:t>
            </a:r>
            <a:r>
              <a:rPr kumimoji="1" lang="en-US" sz="1600" b="1"/>
              <a:t> means using less than is renewed; if water is withdrawn from a dam faster than it is refilled, the level drops and hydro power is lessened, and finally fails</a:t>
            </a:r>
          </a:p>
        </p:txBody>
      </p:sp>
      <p:grpSp>
        <p:nvGrpSpPr>
          <p:cNvPr id="2" name="Group 25"/>
          <p:cNvGrpSpPr>
            <a:grpSpLocks/>
          </p:cNvGrpSpPr>
          <p:nvPr/>
        </p:nvGrpSpPr>
        <p:grpSpPr bwMode="auto">
          <a:xfrm>
            <a:off x="5562600" y="3810000"/>
            <a:ext cx="152400" cy="533400"/>
            <a:chOff x="3552" y="2400"/>
            <a:chExt cx="96" cy="336"/>
          </a:xfrm>
        </p:grpSpPr>
        <p:sp>
          <p:nvSpPr>
            <p:cNvPr id="257050" name="Line 26"/>
            <p:cNvSpPr>
              <a:spLocks noChangeShapeType="1"/>
            </p:cNvSpPr>
            <p:nvPr/>
          </p:nvSpPr>
          <p:spPr bwMode="auto">
            <a:xfrm flipV="1">
              <a:off x="3552" y="2400"/>
              <a:ext cx="0" cy="336"/>
            </a:xfrm>
            <a:prstGeom prst="line">
              <a:avLst/>
            </a:prstGeom>
            <a:noFill/>
            <a:ln w="38100">
              <a:solidFill>
                <a:schemeClr val="tx1"/>
              </a:solidFill>
              <a:round/>
              <a:headEnd/>
              <a:tailEnd type="triangle" w="med" len="med"/>
            </a:ln>
            <a:effectLst/>
          </p:spPr>
          <p:txBody>
            <a:bodyPr/>
            <a:lstStyle/>
            <a:p>
              <a:endParaRPr lang="en-US"/>
            </a:p>
          </p:txBody>
        </p:sp>
        <p:sp>
          <p:nvSpPr>
            <p:cNvPr id="257051" name="Line 27"/>
            <p:cNvSpPr>
              <a:spLocks noChangeShapeType="1"/>
            </p:cNvSpPr>
            <p:nvPr/>
          </p:nvSpPr>
          <p:spPr bwMode="auto">
            <a:xfrm flipV="1">
              <a:off x="3552" y="2736"/>
              <a:ext cx="96" cy="0"/>
            </a:xfrm>
            <a:prstGeom prst="line">
              <a:avLst/>
            </a:prstGeom>
            <a:noFill/>
            <a:ln w="38100">
              <a:solidFill>
                <a:schemeClr val="tx1"/>
              </a:solidFill>
              <a:round/>
              <a:headEnd/>
              <a:tailEnd/>
            </a:ln>
            <a:effectLst/>
          </p:spPr>
          <p:txBody>
            <a:bodyPr/>
            <a:lstStyle/>
            <a:p>
              <a:endParaRPr lang="en-US"/>
            </a:p>
          </p:txBody>
        </p:sp>
      </p:grpSp>
      <p:graphicFrame>
        <p:nvGraphicFramePr>
          <p:cNvPr id="257078" name="Group 54"/>
          <p:cNvGraphicFramePr>
            <a:graphicFrameLocks noGrp="1"/>
          </p:cNvGraphicFramePr>
          <p:nvPr>
            <p:ph idx="1"/>
          </p:nvPr>
        </p:nvGraphicFramePr>
        <p:xfrm>
          <a:off x="482600" y="914400"/>
          <a:ext cx="8178800" cy="5341620"/>
        </p:xfrm>
        <a:graphic>
          <a:graphicData uri="http://schemas.openxmlformats.org/drawingml/2006/table">
            <a:tbl>
              <a:tblPr/>
              <a:tblGrid>
                <a:gridCol w="2303463"/>
                <a:gridCol w="2381250"/>
                <a:gridCol w="3494087"/>
              </a:tblGrid>
              <a:tr h="952500">
                <a:tc>
                  <a:txBody>
                    <a:bodyPr/>
                    <a:lstStyle/>
                    <a:p>
                      <a:pPr marL="0" marR="0" lvl="0" indent="0" algn="ctr" defTabSz="914400" rtl="0" eaLnBrk="0" fontAlgn="base" latinLnBrk="0" hangingPunct="0">
                        <a:lnSpc>
                          <a:spcPct val="100000"/>
                        </a:lnSpc>
                        <a:spcBef>
                          <a:spcPct val="25000"/>
                        </a:spcBef>
                        <a:spcAft>
                          <a:spcPct val="0"/>
                        </a:spcAft>
                        <a:buClr>
                          <a:srgbClr val="009900"/>
                        </a:buClr>
                        <a:buSzTx/>
                        <a:buFont typeface="Wingdings" pitchFamily="2" charset="2"/>
                        <a:buNone/>
                        <a:tabLst/>
                      </a:pPr>
                      <a:endParaRPr kumimoji="1" lang="en-US" sz="2400" b="1" i="0" u="none" strike="noStrike" cap="none" normalizeH="0" baseline="0" dirty="0" smtClean="0">
                        <a:ln>
                          <a:noFill/>
                        </a:ln>
                        <a:solidFill>
                          <a:schemeClr val="tx1"/>
                        </a:solidFill>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5000"/>
                        </a:spcBef>
                        <a:spcAft>
                          <a:spcPct val="0"/>
                        </a:spcAft>
                        <a:buClr>
                          <a:srgbClr val="009900"/>
                        </a:buClr>
                        <a:buSzTx/>
                        <a:buFont typeface="Wingdings" pitchFamily="2" charset="2"/>
                        <a:buNone/>
                        <a:tabLst/>
                      </a:pPr>
                      <a:r>
                        <a:rPr kumimoji="1" lang="en-US" sz="2400" b="1" i="0" u="sng" strike="noStrike" cap="none" normalizeH="0" baseline="0" smtClean="0">
                          <a:ln>
                            <a:noFill/>
                          </a:ln>
                          <a:solidFill>
                            <a:schemeClr val="tx1"/>
                          </a:solidFill>
                          <a:effectLst/>
                          <a:latin typeface="Tahoma" pitchFamily="34" charset="0"/>
                        </a:rPr>
                        <a:t>Non</a:t>
                      </a:r>
                      <a:br>
                        <a:rPr kumimoji="1" lang="en-US" sz="2400" b="1" i="0" u="sng" strike="noStrike" cap="none" normalizeH="0" baseline="0" smtClean="0">
                          <a:ln>
                            <a:noFill/>
                          </a:ln>
                          <a:solidFill>
                            <a:schemeClr val="tx1"/>
                          </a:solidFill>
                          <a:effectLst/>
                          <a:latin typeface="Tahoma" pitchFamily="34" charset="0"/>
                        </a:rPr>
                      </a:br>
                      <a:r>
                        <a:rPr kumimoji="1" lang="en-US" sz="2400" b="1" i="0" u="sng" strike="noStrike" cap="none" normalizeH="0" baseline="0" smtClean="0">
                          <a:ln>
                            <a:noFill/>
                          </a:ln>
                          <a:solidFill>
                            <a:schemeClr val="tx1"/>
                          </a:solidFill>
                          <a:effectLst/>
                          <a:latin typeface="Tahoma" pitchFamily="34" charset="0"/>
                        </a:rPr>
                        <a:t>renewable</a:t>
                      </a: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5000"/>
                        </a:spcBef>
                        <a:spcAft>
                          <a:spcPct val="0"/>
                        </a:spcAft>
                        <a:buClr>
                          <a:srgbClr val="009900"/>
                        </a:buClr>
                        <a:buSzTx/>
                        <a:buFont typeface="Wingdings" pitchFamily="2" charset="2"/>
                        <a:buNone/>
                        <a:tabLst/>
                      </a:pPr>
                      <a:r>
                        <a:rPr kumimoji="1" lang="en-US" sz="2400" b="1" i="0" u="sng" strike="noStrike" cap="none" normalizeH="0" baseline="0" smtClean="0">
                          <a:ln>
                            <a:noFill/>
                          </a:ln>
                          <a:solidFill>
                            <a:srgbClr val="CC3300"/>
                          </a:solidFill>
                          <a:effectLst/>
                          <a:latin typeface="Tahoma" pitchFamily="34" charset="0"/>
                        </a:rPr>
                        <a:t>Renewable</a:t>
                      </a:r>
                    </a:p>
                    <a:p>
                      <a:pPr marL="0" marR="0" lvl="0" indent="0" algn="ctr" defTabSz="914400" rtl="0" eaLnBrk="0" fontAlgn="base" latinLnBrk="0" hangingPunct="0">
                        <a:lnSpc>
                          <a:spcPct val="100000"/>
                        </a:lnSpc>
                        <a:spcBef>
                          <a:spcPct val="25000"/>
                        </a:spcBef>
                        <a:spcAft>
                          <a:spcPct val="0"/>
                        </a:spcAft>
                        <a:buClr>
                          <a:srgbClr val="009900"/>
                        </a:buClr>
                        <a:buSzTx/>
                        <a:buFont typeface="Wingdings" pitchFamily="2" charset="2"/>
                        <a:buNone/>
                        <a:tabLst/>
                      </a:pPr>
                      <a:endParaRPr kumimoji="1" lang="en-US" sz="2400" b="1" i="0" u="sng"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r>
              <a:tr h="1128713">
                <a:tc>
                  <a:txBody>
                    <a:bodyPr/>
                    <a:lstStyle/>
                    <a:p>
                      <a:pPr marL="0" marR="0" lvl="0" indent="0" algn="ctr" defTabSz="914400" rtl="0" eaLnBrk="0" fontAlgn="base" latinLnBrk="0" hangingPunct="0">
                        <a:lnSpc>
                          <a:spcPct val="100000"/>
                        </a:lnSpc>
                        <a:spcBef>
                          <a:spcPct val="25000"/>
                        </a:spcBef>
                        <a:spcAft>
                          <a:spcPct val="0"/>
                        </a:spcAft>
                        <a:buClr>
                          <a:srgbClr val="009900"/>
                        </a:buClr>
                        <a:buSzTx/>
                        <a:buFont typeface="Wingdings" pitchFamily="2" charset="2"/>
                        <a:buNone/>
                        <a:tabLst/>
                      </a:pPr>
                      <a:r>
                        <a:rPr kumimoji="1" lang="en-US" sz="2400" b="1" i="0" u="sng" strike="noStrike" cap="none" normalizeH="0" baseline="0" smtClean="0">
                          <a:ln>
                            <a:noFill/>
                          </a:ln>
                          <a:solidFill>
                            <a:schemeClr val="tx1"/>
                          </a:solidFill>
                          <a:effectLst/>
                          <a:latin typeface="Tahoma" pitchFamily="34" charset="0"/>
                        </a:rPr>
                        <a:t>Conventional</a:t>
                      </a:r>
                    </a:p>
                  </a:txBody>
                  <a:tcPr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5000"/>
                        </a:spcBef>
                        <a:spcAft>
                          <a:spcPct val="0"/>
                        </a:spcAft>
                        <a:buClr>
                          <a:srgbClr val="009900"/>
                        </a:buClr>
                        <a:buSzTx/>
                        <a:buFont typeface="Wingdings" pitchFamily="2" charset="2"/>
                        <a:buNone/>
                        <a:tabLst/>
                      </a:pPr>
                      <a:r>
                        <a:rPr kumimoji="1" lang="en-US" sz="2400" b="1" i="0" u="none" strike="noStrike" cap="none" normalizeH="0" baseline="0" smtClean="0">
                          <a:ln>
                            <a:noFill/>
                          </a:ln>
                          <a:solidFill>
                            <a:srgbClr val="969696"/>
                          </a:solidFill>
                          <a:effectLst/>
                          <a:latin typeface="Tahoma" pitchFamily="34" charset="0"/>
                        </a:rPr>
                        <a:t>Coal</a:t>
                      </a:r>
                    </a:p>
                    <a:p>
                      <a:pPr marL="0" marR="0" lvl="0" indent="0" algn="ctr" defTabSz="914400" rtl="0" eaLnBrk="0" fontAlgn="base" latinLnBrk="0" hangingPunct="0">
                        <a:lnSpc>
                          <a:spcPct val="100000"/>
                        </a:lnSpc>
                        <a:spcBef>
                          <a:spcPct val="25000"/>
                        </a:spcBef>
                        <a:spcAft>
                          <a:spcPct val="0"/>
                        </a:spcAft>
                        <a:buClr>
                          <a:srgbClr val="009900"/>
                        </a:buClr>
                        <a:buSzTx/>
                        <a:buFont typeface="Wingdings" pitchFamily="2" charset="2"/>
                        <a:buNone/>
                        <a:tabLst/>
                      </a:pPr>
                      <a:r>
                        <a:rPr kumimoji="1" lang="en-US" sz="2400" b="1" i="0" u="none" strike="noStrike" cap="none" normalizeH="0" baseline="0" smtClean="0">
                          <a:ln>
                            <a:noFill/>
                          </a:ln>
                          <a:solidFill>
                            <a:srgbClr val="969696"/>
                          </a:solidFill>
                          <a:effectLst/>
                          <a:latin typeface="Tahoma" pitchFamily="34" charset="0"/>
                        </a:rPr>
                        <a:t>Oil</a:t>
                      </a:r>
                    </a:p>
                    <a:p>
                      <a:pPr marL="0" marR="0" lvl="0" indent="0" algn="ctr" defTabSz="914400" rtl="0" eaLnBrk="0" fontAlgn="base" latinLnBrk="0" hangingPunct="0">
                        <a:lnSpc>
                          <a:spcPct val="100000"/>
                        </a:lnSpc>
                        <a:spcBef>
                          <a:spcPct val="25000"/>
                        </a:spcBef>
                        <a:spcAft>
                          <a:spcPct val="0"/>
                        </a:spcAft>
                        <a:buClr>
                          <a:srgbClr val="009900"/>
                        </a:buClr>
                        <a:buSzTx/>
                        <a:buFont typeface="Wingdings" pitchFamily="2" charset="2"/>
                        <a:buNone/>
                        <a:tabLst/>
                      </a:pPr>
                      <a:r>
                        <a:rPr kumimoji="1" lang="en-US" sz="2400" b="1" i="0" u="none" strike="noStrike" cap="none" normalizeH="0" baseline="0" smtClean="0">
                          <a:ln>
                            <a:noFill/>
                          </a:ln>
                          <a:solidFill>
                            <a:srgbClr val="969696"/>
                          </a:solidFill>
                          <a:effectLst/>
                          <a:latin typeface="Tahoma" pitchFamily="34" charset="0"/>
                        </a:rPr>
                        <a:t>Gas</a:t>
                      </a:r>
                    </a:p>
                    <a:p>
                      <a:pPr marL="0" marR="0" lvl="0" indent="0" algn="ctr" defTabSz="914400" rtl="0" eaLnBrk="0" fontAlgn="base" latinLnBrk="0" hangingPunct="0">
                        <a:lnSpc>
                          <a:spcPct val="100000"/>
                        </a:lnSpc>
                        <a:spcBef>
                          <a:spcPct val="25000"/>
                        </a:spcBef>
                        <a:spcAft>
                          <a:spcPct val="0"/>
                        </a:spcAft>
                        <a:buClr>
                          <a:srgbClr val="009900"/>
                        </a:buClr>
                        <a:buSzTx/>
                        <a:buFont typeface="Wingdings" pitchFamily="2" charset="2"/>
                        <a:buNone/>
                        <a:tabLst/>
                      </a:pPr>
                      <a:r>
                        <a:rPr kumimoji="1" lang="en-US" sz="2400" b="1" i="0" u="none" strike="noStrike" cap="none" normalizeH="0" baseline="0" smtClean="0">
                          <a:ln>
                            <a:noFill/>
                          </a:ln>
                          <a:solidFill>
                            <a:srgbClr val="969696"/>
                          </a:solidFill>
                          <a:effectLst/>
                          <a:latin typeface="Tahoma" pitchFamily="34" charset="0"/>
                        </a:rPr>
                        <a:t>Nuclear Fission</a:t>
                      </a: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5000"/>
                        </a:spcBef>
                        <a:spcAft>
                          <a:spcPct val="0"/>
                        </a:spcAft>
                        <a:buClr>
                          <a:srgbClr val="009900"/>
                        </a:buClr>
                        <a:buSzTx/>
                        <a:buFont typeface="Wingdings" pitchFamily="2" charset="2"/>
                        <a:buNone/>
                        <a:tabLst/>
                      </a:pPr>
                      <a:r>
                        <a:rPr kumimoji="1" lang="en-US" sz="2400" b="1" i="0" u="none" strike="noStrike" cap="none" normalizeH="0" baseline="0" smtClean="0">
                          <a:ln>
                            <a:noFill/>
                          </a:ln>
                          <a:solidFill>
                            <a:srgbClr val="969696"/>
                          </a:solidFill>
                          <a:effectLst/>
                          <a:latin typeface="Tahoma" pitchFamily="34" charset="0"/>
                        </a:rPr>
                        <a:t>Wood</a:t>
                      </a:r>
                    </a:p>
                    <a:p>
                      <a:pPr marL="0" marR="0" lvl="0" indent="0" algn="ctr" defTabSz="914400" rtl="0" eaLnBrk="0" fontAlgn="base" latinLnBrk="0" hangingPunct="0">
                        <a:lnSpc>
                          <a:spcPct val="100000"/>
                        </a:lnSpc>
                        <a:spcBef>
                          <a:spcPct val="25000"/>
                        </a:spcBef>
                        <a:spcAft>
                          <a:spcPct val="0"/>
                        </a:spcAft>
                        <a:buClr>
                          <a:srgbClr val="009900"/>
                        </a:buClr>
                        <a:buSzTx/>
                        <a:buFont typeface="Wingdings" pitchFamily="2" charset="2"/>
                        <a:buNone/>
                        <a:tabLst/>
                      </a:pPr>
                      <a:r>
                        <a:rPr kumimoji="1" lang="en-US" sz="2400" b="1" i="0" u="none" strike="noStrike" cap="none" normalizeH="0" baseline="0" smtClean="0">
                          <a:ln>
                            <a:noFill/>
                          </a:ln>
                          <a:solidFill>
                            <a:srgbClr val="969696"/>
                          </a:solidFill>
                          <a:effectLst/>
                          <a:latin typeface="Tahoma" pitchFamily="34" charset="0"/>
                        </a:rPr>
                        <a:t>Hydro</a:t>
                      </a:r>
                    </a:p>
                    <a:p>
                      <a:pPr marL="0" marR="0" lvl="0" indent="0" algn="ctr" defTabSz="914400" rtl="0" eaLnBrk="0" fontAlgn="base" latinLnBrk="0" hangingPunct="0">
                        <a:lnSpc>
                          <a:spcPct val="100000"/>
                        </a:lnSpc>
                        <a:spcBef>
                          <a:spcPct val="25000"/>
                        </a:spcBef>
                        <a:spcAft>
                          <a:spcPct val="0"/>
                        </a:spcAft>
                        <a:buClr>
                          <a:srgbClr val="009900"/>
                        </a:buClr>
                        <a:buSzTx/>
                        <a:buFont typeface="Wingdings" pitchFamily="2" charset="2"/>
                        <a:buNone/>
                        <a:tabLst/>
                      </a:pPr>
                      <a:r>
                        <a:rPr kumimoji="1" lang="en-US" sz="2400" b="1" i="0" u="none" strike="noStrike" cap="none" normalizeH="0" baseline="0" smtClean="0">
                          <a:ln>
                            <a:noFill/>
                          </a:ln>
                          <a:solidFill>
                            <a:srgbClr val="969696"/>
                          </a:solidFill>
                          <a:effectLst/>
                          <a:latin typeface="Tahoma" pitchFamily="34" charset="0"/>
                        </a:rPr>
                        <a:t>Human/Animal</a:t>
                      </a:r>
                      <a:endParaRPr kumimoji="1" lang="en-US" sz="2400" b="1" i="0" u="none" strike="noStrike" cap="none" normalizeH="0" baseline="0" smtClean="0">
                        <a:ln>
                          <a:noFill/>
                        </a:ln>
                        <a:solidFill>
                          <a:srgbClr val="CC3300"/>
                        </a:solidFill>
                        <a:effectLst/>
                        <a:latin typeface="Tahoma" pitchFamily="34" charset="0"/>
                      </a:endParaRPr>
                    </a:p>
                    <a:p>
                      <a:pPr marL="0" marR="0" lvl="0" indent="0" algn="ctr" defTabSz="914400" rtl="0" eaLnBrk="0" fontAlgn="base" latinLnBrk="0" hangingPunct="0">
                        <a:lnSpc>
                          <a:spcPct val="100000"/>
                        </a:lnSpc>
                        <a:spcBef>
                          <a:spcPct val="25000"/>
                        </a:spcBef>
                        <a:spcAft>
                          <a:spcPct val="0"/>
                        </a:spcAft>
                        <a:buClr>
                          <a:srgbClr val="009900"/>
                        </a:buClr>
                        <a:buSzTx/>
                        <a:buFont typeface="Wingdings" pitchFamily="2" charset="2"/>
                        <a:buNone/>
                        <a:tabLst/>
                      </a:pPr>
                      <a:r>
                        <a:rPr kumimoji="1" lang="en-US" sz="2400" b="1" i="0" u="none" strike="noStrike" cap="none" normalizeH="0" baseline="0" smtClean="0">
                          <a:ln>
                            <a:noFill/>
                          </a:ln>
                          <a:solidFill>
                            <a:srgbClr val="969696"/>
                          </a:solidFill>
                          <a:effectLst/>
                          <a:latin typeface="Tahoma" pitchFamily="34" charset="0"/>
                        </a:rPr>
                        <a:t>Wind Water Pumping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28738">
                <a:tc>
                  <a:txBody>
                    <a:bodyPr/>
                    <a:lstStyle/>
                    <a:p>
                      <a:pPr marL="0" marR="0" lvl="0" indent="0" algn="ctr" defTabSz="914400" rtl="0" eaLnBrk="0" fontAlgn="base" latinLnBrk="0" hangingPunct="0">
                        <a:lnSpc>
                          <a:spcPct val="100000"/>
                        </a:lnSpc>
                        <a:spcBef>
                          <a:spcPct val="25000"/>
                        </a:spcBef>
                        <a:spcAft>
                          <a:spcPct val="0"/>
                        </a:spcAft>
                        <a:buClr>
                          <a:srgbClr val="009900"/>
                        </a:buClr>
                        <a:buSzTx/>
                        <a:buFont typeface="Wingdings" pitchFamily="2" charset="2"/>
                        <a:buNone/>
                        <a:tabLst/>
                      </a:pPr>
                      <a:r>
                        <a:rPr kumimoji="1" lang="en-US" sz="2400" b="1" i="0" u="sng" strike="noStrike" cap="none" normalizeH="0" baseline="0" smtClean="0">
                          <a:ln>
                            <a:noFill/>
                          </a:ln>
                          <a:solidFill>
                            <a:srgbClr val="CC3300"/>
                          </a:solidFill>
                          <a:effectLst/>
                          <a:latin typeface="Tahoma" pitchFamily="34" charset="0"/>
                        </a:rPr>
                        <a:t>Alternative</a:t>
                      </a:r>
                    </a:p>
                  </a:txBody>
                  <a:tcPr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5000"/>
                        </a:spcBef>
                        <a:spcAft>
                          <a:spcPct val="0"/>
                        </a:spcAft>
                        <a:buClr>
                          <a:srgbClr val="009900"/>
                        </a:buClr>
                        <a:buSzTx/>
                        <a:buFont typeface="Wingdings" pitchFamily="2" charset="2"/>
                        <a:buNone/>
                        <a:tabLst/>
                      </a:pPr>
                      <a:r>
                        <a:rPr kumimoji="1" lang="en-US" sz="2400" b="1" i="0" u="none" strike="noStrike" cap="none" normalizeH="0" baseline="0" dirty="0" smtClean="0">
                          <a:ln>
                            <a:noFill/>
                          </a:ln>
                          <a:solidFill>
                            <a:srgbClr val="969696"/>
                          </a:solidFill>
                          <a:effectLst/>
                          <a:latin typeface="Tahoma" pitchFamily="34" charset="0"/>
                        </a:rPr>
                        <a:t>Geothermal</a:t>
                      </a:r>
                    </a:p>
                    <a:p>
                      <a:pPr marL="0" marR="0" lvl="0" indent="0" algn="ctr" defTabSz="914400" rtl="0" eaLnBrk="0" fontAlgn="base" latinLnBrk="0" hangingPunct="0">
                        <a:lnSpc>
                          <a:spcPct val="100000"/>
                        </a:lnSpc>
                        <a:spcBef>
                          <a:spcPct val="25000"/>
                        </a:spcBef>
                        <a:spcAft>
                          <a:spcPct val="0"/>
                        </a:spcAft>
                        <a:buClr>
                          <a:srgbClr val="009900"/>
                        </a:buClr>
                        <a:buSzTx/>
                        <a:buFont typeface="Wingdings" pitchFamily="2" charset="2"/>
                        <a:buNone/>
                        <a:tabLst/>
                      </a:pPr>
                      <a:r>
                        <a:rPr kumimoji="1" lang="en-US" sz="2400" b="1" i="0" u="none" strike="noStrike" cap="none" normalizeH="0" baseline="0" dirty="0" smtClean="0">
                          <a:ln>
                            <a:noFill/>
                          </a:ln>
                          <a:solidFill>
                            <a:srgbClr val="969696"/>
                          </a:solidFill>
                          <a:effectLst/>
                          <a:latin typeface="Tahoma" pitchFamily="34" charset="0"/>
                        </a:rPr>
                        <a:t>Oil Shale, CTL</a:t>
                      </a:r>
                    </a:p>
                    <a:p>
                      <a:pPr marL="0" marR="0" lvl="0" indent="0" algn="ctr" defTabSz="914400" rtl="0" eaLnBrk="0" fontAlgn="base" latinLnBrk="0" hangingPunct="0">
                        <a:lnSpc>
                          <a:spcPct val="100000"/>
                        </a:lnSpc>
                        <a:spcBef>
                          <a:spcPct val="25000"/>
                        </a:spcBef>
                        <a:spcAft>
                          <a:spcPct val="0"/>
                        </a:spcAft>
                        <a:buClr>
                          <a:srgbClr val="009900"/>
                        </a:buClr>
                        <a:buSzTx/>
                        <a:buFont typeface="Wingdings" pitchFamily="2" charset="2"/>
                        <a:buNone/>
                        <a:tabLst/>
                      </a:pPr>
                      <a:r>
                        <a:rPr kumimoji="1" lang="en-US" sz="2400" b="1" i="0" u="none" strike="noStrike" cap="none" normalizeH="0" baseline="0" dirty="0" smtClean="0">
                          <a:ln>
                            <a:noFill/>
                          </a:ln>
                          <a:solidFill>
                            <a:srgbClr val="969696"/>
                          </a:solidFill>
                          <a:effectLst/>
                          <a:latin typeface="Tahoma" pitchFamily="34" charset="0"/>
                        </a:rPr>
                        <a:t>Tar Sands</a:t>
                      </a:r>
                    </a:p>
                    <a:p>
                      <a:pPr marL="0" marR="0" lvl="0" indent="0" algn="ctr" defTabSz="914400" rtl="0" eaLnBrk="0" fontAlgn="base" latinLnBrk="0" hangingPunct="0">
                        <a:lnSpc>
                          <a:spcPct val="100000"/>
                        </a:lnSpc>
                        <a:spcBef>
                          <a:spcPct val="25000"/>
                        </a:spcBef>
                        <a:spcAft>
                          <a:spcPct val="0"/>
                        </a:spcAft>
                        <a:buClr>
                          <a:srgbClr val="009900"/>
                        </a:buClr>
                        <a:buSzTx/>
                        <a:buFont typeface="Wingdings" pitchFamily="2" charset="2"/>
                        <a:buNone/>
                        <a:tabLst/>
                      </a:pPr>
                      <a:r>
                        <a:rPr kumimoji="1" lang="en-US" sz="2400" b="1" i="0" u="none" strike="noStrike" cap="none" normalizeH="0" baseline="0" dirty="0" smtClean="0">
                          <a:ln>
                            <a:noFill/>
                          </a:ln>
                          <a:solidFill>
                            <a:srgbClr val="969696"/>
                          </a:solidFill>
                          <a:effectLst/>
                          <a:latin typeface="Tahoma" pitchFamily="34" charset="0"/>
                        </a:rPr>
                        <a:t>Methane Hydrates</a:t>
                      </a: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5000"/>
                        </a:spcBef>
                        <a:spcAft>
                          <a:spcPct val="0"/>
                        </a:spcAft>
                        <a:buClr>
                          <a:srgbClr val="009900"/>
                        </a:buClr>
                        <a:buSzTx/>
                        <a:buFont typeface="Wingdings" pitchFamily="2" charset="2"/>
                        <a:buNone/>
                        <a:tabLst/>
                      </a:pPr>
                      <a:r>
                        <a:rPr kumimoji="1" lang="en-US" sz="2400" b="1" i="0" u="none" strike="noStrike" cap="none" normalizeH="0" baseline="0" dirty="0" smtClean="0">
                          <a:ln>
                            <a:noFill/>
                          </a:ln>
                          <a:solidFill>
                            <a:srgbClr val="0000FF"/>
                          </a:solidFill>
                          <a:effectLst/>
                          <a:latin typeface="Tahoma" pitchFamily="34" charset="0"/>
                        </a:rPr>
                        <a:t>Wind</a:t>
                      </a:r>
                      <a:r>
                        <a:rPr kumimoji="1" lang="en-US" sz="2400" b="1" i="0" u="none" strike="noStrike" cap="none" normalizeH="0" baseline="0" dirty="0" smtClean="0">
                          <a:ln>
                            <a:noFill/>
                          </a:ln>
                          <a:solidFill>
                            <a:schemeClr val="tx1"/>
                          </a:solidFill>
                          <a:effectLst/>
                          <a:latin typeface="Tahoma" pitchFamily="34" charset="0"/>
                        </a:rPr>
                        <a:t>        </a:t>
                      </a:r>
                      <a:r>
                        <a:rPr kumimoji="1" lang="en-US" sz="2400" b="1" i="0" u="none" strike="noStrike" cap="none" normalizeH="0" baseline="0" dirty="0" smtClean="0">
                          <a:ln>
                            <a:noFill/>
                          </a:ln>
                          <a:solidFill>
                            <a:srgbClr val="FF9900"/>
                          </a:solidFill>
                          <a:effectLst/>
                          <a:latin typeface="Tahoma" pitchFamily="34" charset="0"/>
                        </a:rPr>
                        <a:t>Solar</a:t>
                      </a:r>
                      <a:r>
                        <a:rPr kumimoji="1" lang="en-US" sz="2400" b="1" i="0" u="none" strike="noStrike" cap="none" normalizeH="0" baseline="0" dirty="0" smtClean="0">
                          <a:ln>
                            <a:noFill/>
                          </a:ln>
                          <a:solidFill>
                            <a:schemeClr val="tx1"/>
                          </a:solidFill>
                          <a:effectLst/>
                          <a:latin typeface="Tahoma" pitchFamily="34" charset="0"/>
                        </a:rPr>
                        <a:t>   </a:t>
                      </a:r>
                      <a:br>
                        <a:rPr kumimoji="1" lang="en-US" sz="2400" b="1" i="0" u="none" strike="noStrike" cap="none" normalizeH="0" baseline="0" dirty="0" smtClean="0">
                          <a:ln>
                            <a:noFill/>
                          </a:ln>
                          <a:solidFill>
                            <a:schemeClr val="tx1"/>
                          </a:solidFill>
                          <a:effectLst/>
                          <a:latin typeface="Tahoma" pitchFamily="34" charset="0"/>
                        </a:rPr>
                      </a:br>
                      <a:r>
                        <a:rPr kumimoji="1" lang="en-US" sz="2400" b="1" i="0" u="none" strike="noStrike" cap="none" normalizeH="0" baseline="0" dirty="0" smtClean="0">
                          <a:ln>
                            <a:noFill/>
                          </a:ln>
                          <a:solidFill>
                            <a:srgbClr val="009900"/>
                          </a:solidFill>
                          <a:effectLst/>
                          <a:latin typeface="Tahoma" pitchFamily="34" charset="0"/>
                        </a:rPr>
                        <a:t>Biomass</a:t>
                      </a:r>
                      <a:r>
                        <a:rPr kumimoji="1" lang="en-US" sz="2400" b="1" i="0" u="none" strike="noStrike" cap="none" normalizeH="0" baseline="0" dirty="0" smtClean="0">
                          <a:ln>
                            <a:noFill/>
                          </a:ln>
                          <a:solidFill>
                            <a:schemeClr val="tx1"/>
                          </a:solidFill>
                          <a:effectLst/>
                          <a:latin typeface="Tahoma" pitchFamily="34" charset="0"/>
                        </a:rPr>
                        <a:t/>
                      </a:r>
                      <a:br>
                        <a:rPr kumimoji="1" lang="en-US" sz="2400" b="1" i="0" u="none" strike="noStrike" cap="none" normalizeH="0" baseline="0" dirty="0" smtClean="0">
                          <a:ln>
                            <a:noFill/>
                          </a:ln>
                          <a:solidFill>
                            <a:schemeClr val="tx1"/>
                          </a:solidFill>
                          <a:effectLst/>
                          <a:latin typeface="Tahoma" pitchFamily="34" charset="0"/>
                        </a:rPr>
                      </a:br>
                      <a:r>
                        <a:rPr kumimoji="1" lang="en-US" sz="2400" b="1" i="0" u="none" strike="noStrike" cap="none" normalizeH="0" baseline="0" dirty="0" smtClean="0">
                          <a:ln>
                            <a:noFill/>
                          </a:ln>
                          <a:solidFill>
                            <a:srgbClr val="0000FF"/>
                          </a:solidFill>
                          <a:effectLst/>
                          <a:latin typeface="Tahoma" pitchFamily="34" charset="0"/>
                        </a:rPr>
                        <a:t>Wave/Tide   </a:t>
                      </a:r>
                      <a:br>
                        <a:rPr kumimoji="1" lang="en-US" sz="2400" b="1" i="0" u="none" strike="noStrike" cap="none" normalizeH="0" baseline="0" dirty="0" smtClean="0">
                          <a:ln>
                            <a:noFill/>
                          </a:ln>
                          <a:solidFill>
                            <a:srgbClr val="0000FF"/>
                          </a:solidFill>
                          <a:effectLst/>
                          <a:latin typeface="Tahoma" pitchFamily="34" charset="0"/>
                        </a:rPr>
                      </a:br>
                      <a:r>
                        <a:rPr kumimoji="1" lang="en-US" sz="2400" b="1" i="0" u="none" strike="noStrike" cap="none" normalizeH="0" baseline="0" dirty="0" smtClean="0">
                          <a:ln>
                            <a:noFill/>
                          </a:ln>
                          <a:solidFill>
                            <a:srgbClr val="0000FF"/>
                          </a:solidFill>
                          <a:effectLst/>
                          <a:latin typeface="Tahoma" pitchFamily="34" charset="0"/>
                        </a:rPr>
                        <a:t>Ocean Current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AutoShape 2" descr="http://gailtheactuary.files.wordpress.com/2013/09/2052-forecast-energy-consumption.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7764" name="AutoShape 4" descr="http://gailtheactuary.files.wordpress.com/2013/09/2052-forecast-energy-consumption.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7766" name="AutoShape 6" descr="http://gailtheactuary.files.wordpress.com/2013/09/2052-forecast-energy-consumption.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7768" name="AutoShape 8" descr="http://www.paulchefurka.ca/WEAP2/image038.gi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17776" name="Picture 16" descr="http://www.paulchefurka.ca/WEAP2/image034.gif"/>
          <p:cNvPicPr>
            <a:picLocks noChangeAspect="1" noChangeArrowheads="1"/>
          </p:cNvPicPr>
          <p:nvPr/>
        </p:nvPicPr>
        <p:blipFill>
          <a:blip r:embed="rId2" cstate="print"/>
          <a:srcRect/>
          <a:stretch>
            <a:fillRect/>
          </a:stretch>
        </p:blipFill>
        <p:spPr bwMode="auto">
          <a:xfrm>
            <a:off x="827584" y="548680"/>
            <a:ext cx="3705225" cy="2736304"/>
          </a:xfrm>
          <a:prstGeom prst="rect">
            <a:avLst/>
          </a:prstGeom>
          <a:noFill/>
        </p:spPr>
      </p:pic>
      <p:sp>
        <p:nvSpPr>
          <p:cNvPr id="11" name="Rectangle 6"/>
          <p:cNvSpPr>
            <a:spLocks noChangeArrowheads="1"/>
          </p:cNvSpPr>
          <p:nvPr/>
        </p:nvSpPr>
        <p:spPr bwMode="auto">
          <a:xfrm>
            <a:off x="982663" y="6292850"/>
            <a:ext cx="7885112" cy="366713"/>
          </a:xfrm>
          <a:prstGeom prst="rect">
            <a:avLst/>
          </a:prstGeom>
          <a:noFill/>
          <a:ln w="9525">
            <a:noFill/>
            <a:miter lim="800000"/>
            <a:headEnd/>
            <a:tailEnd/>
          </a:ln>
          <a:effectLst/>
        </p:spPr>
        <p:txBody>
          <a:bodyPr>
            <a:spAutoFit/>
          </a:bodyPr>
          <a:lstStyle/>
          <a:p>
            <a:r>
              <a:rPr lang="en-US" sz="1800" dirty="0"/>
              <a:t>http://www.eia.doe.gov/cneaf/solar.renewables/page/trends/highlight1.html</a:t>
            </a:r>
          </a:p>
        </p:txBody>
      </p:sp>
      <p:pic>
        <p:nvPicPr>
          <p:cNvPr id="116738" name="Picture 2" descr="Image result for energy consumption prediction for world"/>
          <p:cNvPicPr>
            <a:picLocks noChangeAspect="1" noChangeArrowheads="1"/>
          </p:cNvPicPr>
          <p:nvPr/>
        </p:nvPicPr>
        <p:blipFill>
          <a:blip r:embed="rId3" cstate="print"/>
          <a:srcRect/>
          <a:stretch>
            <a:fillRect/>
          </a:stretch>
        </p:blipFill>
        <p:spPr bwMode="auto">
          <a:xfrm>
            <a:off x="2915816" y="3429000"/>
            <a:ext cx="3528392" cy="2664296"/>
          </a:xfrm>
          <a:prstGeom prst="rect">
            <a:avLst/>
          </a:prstGeom>
          <a:noFill/>
        </p:spPr>
      </p:pic>
      <p:grpSp>
        <p:nvGrpSpPr>
          <p:cNvPr id="15" name="Group 14"/>
          <p:cNvGrpSpPr/>
          <p:nvPr/>
        </p:nvGrpSpPr>
        <p:grpSpPr>
          <a:xfrm>
            <a:off x="4716016" y="620688"/>
            <a:ext cx="4054599" cy="2647529"/>
            <a:chOff x="4716016" y="620688"/>
            <a:chExt cx="4054599" cy="2647529"/>
          </a:xfrm>
        </p:grpSpPr>
        <p:pic>
          <p:nvPicPr>
            <p:cNvPr id="10" name="Picture 5" descr="An exploding pie chart that shows renewable energy consumption accounted for 7 percent of total U.S. energy consumption in 2006. "/>
            <p:cNvPicPr>
              <a:picLocks noChangeAspect="1" noChangeArrowheads="1"/>
            </p:cNvPicPr>
            <p:nvPr/>
          </p:nvPicPr>
          <p:blipFill>
            <a:blip r:embed="rId4" cstate="print"/>
            <a:srcRect/>
            <a:stretch>
              <a:fillRect/>
            </a:stretch>
          </p:blipFill>
          <p:spPr bwMode="auto">
            <a:xfrm>
              <a:off x="4716016" y="620688"/>
              <a:ext cx="4054599" cy="2647529"/>
            </a:xfrm>
            <a:prstGeom prst="rect">
              <a:avLst/>
            </a:prstGeom>
            <a:noFill/>
          </p:spPr>
        </p:pic>
        <p:sp>
          <p:nvSpPr>
            <p:cNvPr id="14" name="TextBox 13"/>
            <p:cNvSpPr txBox="1"/>
            <p:nvPr/>
          </p:nvSpPr>
          <p:spPr>
            <a:xfrm>
              <a:off x="6444208" y="1052736"/>
              <a:ext cx="652743" cy="369332"/>
            </a:xfrm>
            <a:prstGeom prst="rect">
              <a:avLst/>
            </a:prstGeom>
            <a:noFill/>
          </p:spPr>
          <p:txBody>
            <a:bodyPr wrap="none" rtlCol="0">
              <a:spAutoFit/>
            </a:bodyPr>
            <a:lstStyle/>
            <a:p>
              <a:r>
                <a:rPr lang="en-US" dirty="0" smtClean="0"/>
                <a:t>2010</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7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7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a:xfrm>
            <a:off x="609600" y="685800"/>
            <a:ext cx="7772400" cy="1143000"/>
          </a:xfrm>
        </p:spPr>
        <p:txBody>
          <a:bodyPr/>
          <a:lstStyle/>
          <a:p>
            <a:pPr marL="609600" indent="-609600"/>
            <a:r>
              <a:rPr lang="en-US"/>
              <a:t>Question 1: What is Climate?</a:t>
            </a:r>
          </a:p>
        </p:txBody>
      </p:sp>
      <p:sp>
        <p:nvSpPr>
          <p:cNvPr id="253955" name="Rectangle 3"/>
          <p:cNvSpPr>
            <a:spLocks noGrp="1" noChangeArrowheads="1"/>
          </p:cNvSpPr>
          <p:nvPr>
            <p:ph type="body" idx="1"/>
          </p:nvPr>
        </p:nvSpPr>
        <p:spPr>
          <a:xfrm>
            <a:off x="609600" y="1905000"/>
            <a:ext cx="7772400" cy="2438400"/>
          </a:xfrm>
        </p:spPr>
        <p:txBody>
          <a:bodyPr/>
          <a:lstStyle/>
          <a:p>
            <a:pPr marL="609600" indent="-609600">
              <a:buFontTx/>
              <a:buAutoNum type="alphaUcPeriod"/>
            </a:pPr>
            <a:r>
              <a:rPr lang="en-US" dirty="0"/>
              <a:t>Average/Expected ‘Weather’</a:t>
            </a:r>
          </a:p>
          <a:p>
            <a:pPr marL="609600" indent="-609600">
              <a:buFontTx/>
              <a:buAutoNum type="alphaUcPeriod"/>
            </a:pPr>
            <a:r>
              <a:rPr lang="en-US" dirty="0"/>
              <a:t>The temperature &amp; precipitation range</a:t>
            </a:r>
          </a:p>
          <a:p>
            <a:pPr marL="609600" indent="-609600">
              <a:buFontTx/>
              <a:buAutoNum type="alphaUcPeriod"/>
            </a:pPr>
            <a:r>
              <a:rPr lang="en-US" dirty="0"/>
              <a:t>Distribution of all possible weather</a:t>
            </a:r>
          </a:p>
          <a:p>
            <a:pPr marL="609600" indent="-609600">
              <a:buFontTx/>
              <a:buAutoNum type="alphaUcPeriod"/>
            </a:pPr>
            <a:r>
              <a:rPr lang="en-US" dirty="0"/>
              <a:t>Record of Extreme events</a:t>
            </a:r>
          </a:p>
        </p:txBody>
      </p:sp>
      <p:sp>
        <p:nvSpPr>
          <p:cNvPr id="253956" name="Rectangle 4"/>
          <p:cNvSpPr>
            <a:spLocks noChangeArrowheads="1"/>
          </p:cNvSpPr>
          <p:nvPr/>
        </p:nvSpPr>
        <p:spPr bwMode="auto">
          <a:xfrm>
            <a:off x="0" y="609600"/>
            <a:ext cx="9144000" cy="1143000"/>
          </a:xfrm>
          <a:prstGeom prst="rect">
            <a:avLst/>
          </a:prstGeom>
          <a:noFill/>
          <a:ln w="9525">
            <a:noFill/>
            <a:miter lim="800000"/>
            <a:headEnd/>
            <a:tailEnd/>
          </a:ln>
          <a:effectLst/>
        </p:spPr>
        <p:txBody>
          <a:bodyPr anchor="ctr"/>
          <a:lstStyle/>
          <a:p>
            <a:pPr marL="609600" indent="-609600" eaLnBrk="0" hangingPunct="0"/>
            <a:endParaRPr lang="en-US" sz="3200">
              <a:solidFill>
                <a:schemeClr val="tx2"/>
              </a:solidFill>
              <a:effectLst>
                <a:outerShdw blurRad="38100" dist="38100" dir="2700000" algn="tl">
                  <a:srgbClr val="C0C0C0"/>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3955">
                                            <p:txEl>
                                              <p:pRg st="0" end="0"/>
                                            </p:txEl>
                                          </p:spTgt>
                                        </p:tgtEl>
                                        <p:attrNameLst>
                                          <p:attrName>style.visibility</p:attrName>
                                        </p:attrNameLst>
                                      </p:cBhvr>
                                      <p:to>
                                        <p:strVal val="visible"/>
                                      </p:to>
                                    </p:set>
                                    <p:animEffect transition="in" filter="blinds(horizontal)">
                                      <p:cBhvr>
                                        <p:cTn id="7" dur="500"/>
                                        <p:tgtEl>
                                          <p:spTgt spid="2539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3955">
                                            <p:txEl>
                                              <p:pRg st="1" end="1"/>
                                            </p:txEl>
                                          </p:spTgt>
                                        </p:tgtEl>
                                        <p:attrNameLst>
                                          <p:attrName>style.visibility</p:attrName>
                                        </p:attrNameLst>
                                      </p:cBhvr>
                                      <p:to>
                                        <p:strVal val="visible"/>
                                      </p:to>
                                    </p:set>
                                    <p:animEffect transition="in" filter="blinds(horizontal)">
                                      <p:cBhvr>
                                        <p:cTn id="12" dur="500"/>
                                        <p:tgtEl>
                                          <p:spTgt spid="2539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3955">
                                            <p:txEl>
                                              <p:pRg st="2" end="2"/>
                                            </p:txEl>
                                          </p:spTgt>
                                        </p:tgtEl>
                                        <p:attrNameLst>
                                          <p:attrName>style.visibility</p:attrName>
                                        </p:attrNameLst>
                                      </p:cBhvr>
                                      <p:to>
                                        <p:strVal val="visible"/>
                                      </p:to>
                                    </p:set>
                                    <p:animEffect transition="in" filter="blinds(horizontal)">
                                      <p:cBhvr>
                                        <p:cTn id="17" dur="500"/>
                                        <p:tgtEl>
                                          <p:spTgt spid="2539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53955">
                                            <p:txEl>
                                              <p:pRg st="3" end="3"/>
                                            </p:txEl>
                                          </p:spTgt>
                                        </p:tgtEl>
                                        <p:attrNameLst>
                                          <p:attrName>style.visibility</p:attrName>
                                        </p:attrNameLst>
                                      </p:cBhvr>
                                      <p:to>
                                        <p:strVal val="visible"/>
                                      </p:to>
                                    </p:set>
                                    <p:animEffect transition="in" filter="blinds(horizontal)">
                                      <p:cBhvr>
                                        <p:cTn id="22" dur="500"/>
                                        <p:tgtEl>
                                          <p:spTgt spid="2539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140" name="Object 4"/>
          <p:cNvGraphicFramePr>
            <a:graphicFrameLocks noChangeAspect="1"/>
          </p:cNvGraphicFramePr>
          <p:nvPr>
            <p:ph idx="1"/>
          </p:nvPr>
        </p:nvGraphicFramePr>
        <p:xfrm>
          <a:off x="4788024" y="1052736"/>
          <a:ext cx="3617243" cy="2514600"/>
        </p:xfrm>
        <a:graphic>
          <a:graphicData uri="http://schemas.openxmlformats.org/presentationml/2006/ole">
            <p:oleObj spid="_x0000_s53250" name="Bitmap Image" r:id="rId3" imgW="4285714" imgH="3400900" progId="PBrush">
              <p:embed/>
            </p:oleObj>
          </a:graphicData>
        </a:graphic>
      </p:graphicFrame>
      <p:sp>
        <p:nvSpPr>
          <p:cNvPr id="6" name="TextBox 19"/>
          <p:cNvSpPr txBox="1">
            <a:spLocks noChangeArrowheads="1"/>
          </p:cNvSpPr>
          <p:nvPr/>
        </p:nvSpPr>
        <p:spPr bwMode="auto">
          <a:xfrm>
            <a:off x="683568" y="3429000"/>
            <a:ext cx="2596331" cy="369332"/>
          </a:xfrm>
          <a:prstGeom prst="rect">
            <a:avLst/>
          </a:prstGeom>
          <a:noFill/>
          <a:ln w="9525">
            <a:noFill/>
            <a:miter lim="800000"/>
            <a:headEnd/>
            <a:tailEnd/>
          </a:ln>
        </p:spPr>
        <p:txBody>
          <a:bodyPr wrap="square">
            <a:spAutoFit/>
          </a:bodyPr>
          <a:lstStyle/>
          <a:p>
            <a:pPr algn="ctr"/>
            <a:r>
              <a:rPr lang="en-GB" dirty="0">
                <a:latin typeface="Arial" charset="0"/>
              </a:rPr>
              <a:t>The </a:t>
            </a:r>
            <a:r>
              <a:rPr lang="en-GB" dirty="0" smtClean="0">
                <a:latin typeface="Arial" charset="0"/>
              </a:rPr>
              <a:t>Sun</a:t>
            </a:r>
            <a:endParaRPr lang="en-GB" dirty="0">
              <a:latin typeface="Arial" charset="0"/>
            </a:endParaRPr>
          </a:p>
        </p:txBody>
      </p:sp>
      <p:pic>
        <p:nvPicPr>
          <p:cNvPr id="7" name="Picture 2"/>
          <p:cNvPicPr>
            <a:picLocks noChangeAspect="1" noChangeArrowheads="1"/>
          </p:cNvPicPr>
          <p:nvPr/>
        </p:nvPicPr>
        <p:blipFill>
          <a:blip r:embed="rId4" cstate="print"/>
          <a:srcRect l="4152" t="4152" r="4152" b="4152"/>
          <a:stretch>
            <a:fillRect/>
          </a:stretch>
        </p:blipFill>
        <p:spPr bwMode="auto">
          <a:xfrm>
            <a:off x="683568" y="1052736"/>
            <a:ext cx="3456384" cy="2376264"/>
          </a:xfrm>
          <a:prstGeom prst="rect">
            <a:avLst/>
          </a:prstGeom>
          <a:noFill/>
          <a:ln w="9525">
            <a:noFill/>
            <a:miter lim="800000"/>
            <a:headEnd/>
            <a:tailEnd/>
          </a:ln>
        </p:spPr>
      </p:pic>
      <p:grpSp>
        <p:nvGrpSpPr>
          <p:cNvPr id="8" name="Group 7"/>
          <p:cNvGrpSpPr/>
          <p:nvPr/>
        </p:nvGrpSpPr>
        <p:grpSpPr>
          <a:xfrm>
            <a:off x="4644008" y="4005064"/>
            <a:ext cx="4060304" cy="2592288"/>
            <a:chOff x="4788024" y="3573016"/>
            <a:chExt cx="4060304" cy="2592288"/>
          </a:xfrm>
        </p:grpSpPr>
        <p:pic>
          <p:nvPicPr>
            <p:cNvPr id="9" name="Picture 6" descr="Source: ANU's Centre for Sustainable Energy Systems "/>
            <p:cNvPicPr>
              <a:picLocks noChangeAspect="1" noChangeArrowheads="1"/>
            </p:cNvPicPr>
            <p:nvPr/>
          </p:nvPicPr>
          <p:blipFill>
            <a:blip r:embed="rId5" cstate="print"/>
            <a:srcRect/>
            <a:stretch>
              <a:fillRect/>
            </a:stretch>
          </p:blipFill>
          <p:spPr bwMode="auto">
            <a:xfrm>
              <a:off x="4788024" y="3573016"/>
              <a:ext cx="4060304" cy="2592288"/>
            </a:xfrm>
            <a:prstGeom prst="rect">
              <a:avLst/>
            </a:prstGeom>
            <a:noFill/>
          </p:spPr>
        </p:pic>
        <p:sp>
          <p:nvSpPr>
            <p:cNvPr id="10" name="TextBox 9"/>
            <p:cNvSpPr txBox="1"/>
            <p:nvPr/>
          </p:nvSpPr>
          <p:spPr>
            <a:xfrm>
              <a:off x="6300192" y="3573016"/>
              <a:ext cx="1065548" cy="369332"/>
            </a:xfrm>
            <a:prstGeom prst="rect">
              <a:avLst/>
            </a:prstGeom>
            <a:noFill/>
          </p:spPr>
          <p:txBody>
            <a:bodyPr wrap="none" rtlCol="0">
              <a:spAutoFit/>
            </a:bodyPr>
            <a:lstStyle/>
            <a:p>
              <a:r>
                <a:rPr lang="en-US" dirty="0" smtClean="0"/>
                <a:t>Australia </a:t>
              </a:r>
              <a:endParaRPr lang="en-US" dirty="0"/>
            </a:p>
          </p:txBody>
        </p:sp>
      </p:grpSp>
      <p:pic>
        <p:nvPicPr>
          <p:cNvPr id="53252" name="Picture 4" descr="http://www.spe.org/jpt/img/posts/p8572/ma1_768.jpg"/>
          <p:cNvPicPr>
            <a:picLocks noChangeAspect="1" noChangeArrowheads="1"/>
          </p:cNvPicPr>
          <p:nvPr/>
        </p:nvPicPr>
        <p:blipFill>
          <a:blip r:embed="rId6" cstate="print"/>
          <a:srcRect/>
          <a:stretch>
            <a:fillRect/>
          </a:stretch>
        </p:blipFill>
        <p:spPr bwMode="auto">
          <a:xfrm>
            <a:off x="683568" y="4005064"/>
            <a:ext cx="3600400" cy="2562672"/>
          </a:xfrm>
          <a:prstGeom prst="rect">
            <a:avLst/>
          </a:prstGeom>
          <a:noFill/>
        </p:spPr>
      </p:pic>
      <p:sp>
        <p:nvSpPr>
          <p:cNvPr id="13" name="Rectangle 2"/>
          <p:cNvSpPr txBox="1">
            <a:spLocks noRot="1" noChangeArrowheads="1"/>
          </p:cNvSpPr>
          <p:nvPr/>
        </p:nvSpPr>
        <p:spPr>
          <a:xfrm>
            <a:off x="395536" y="260648"/>
            <a:ext cx="8229600" cy="86895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smtClean="0">
                <a:ln>
                  <a:noFill/>
                </a:ln>
                <a:solidFill>
                  <a:schemeClr val="tx1"/>
                </a:solidFill>
                <a:effectLst/>
                <a:uLnTx/>
                <a:uFillTx/>
                <a:latin typeface="+mj-lt"/>
                <a:ea typeface="+mj-ea"/>
                <a:cs typeface="+mj-cs"/>
              </a:rPr>
              <a:t>Solar Energy…</a:t>
            </a:r>
            <a:endParaRPr kumimoji="0" lang="en-US" sz="40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11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www.iter.org/img/resize-900-90/www/content/com/Lists/WebsiteText/Attachments/5/starfield_3.jpg"/>
          <p:cNvPicPr>
            <a:picLocks noChangeAspect="1" noChangeArrowheads="1"/>
          </p:cNvPicPr>
          <p:nvPr/>
        </p:nvPicPr>
        <p:blipFill>
          <a:blip r:embed="rId2" cstate="print"/>
          <a:srcRect/>
          <a:stretch>
            <a:fillRect/>
          </a:stretch>
        </p:blipFill>
        <p:spPr bwMode="auto">
          <a:xfrm>
            <a:off x="357158" y="1214422"/>
            <a:ext cx="8572500" cy="4676776"/>
          </a:xfrm>
          <a:prstGeom prst="rect">
            <a:avLst/>
          </a:prstGeom>
          <a:noFill/>
        </p:spPr>
      </p:pic>
      <p:sp>
        <p:nvSpPr>
          <p:cNvPr id="3" name="Rectangle 2"/>
          <p:cNvSpPr/>
          <p:nvPr/>
        </p:nvSpPr>
        <p:spPr>
          <a:xfrm>
            <a:off x="428596" y="5929330"/>
            <a:ext cx="8501122" cy="323165"/>
          </a:xfrm>
          <a:prstGeom prst="rect">
            <a:avLst/>
          </a:prstGeom>
        </p:spPr>
        <p:txBody>
          <a:bodyPr wrap="square">
            <a:spAutoFit/>
          </a:bodyPr>
          <a:lstStyle/>
          <a:p>
            <a:pPr algn="just"/>
            <a:r>
              <a:rPr lang="en-IN" sz="1500" b="1" dirty="0" smtClean="0">
                <a:solidFill>
                  <a:srgbClr val="FF0000"/>
                </a:solidFill>
                <a:latin typeface="Rockwell" pitchFamily="18" charset="0"/>
              </a:rPr>
              <a:t>Fusion is the energy source of the Universe, </a:t>
            </a:r>
            <a:r>
              <a:rPr lang="en-IN" sz="1500" b="1" dirty="0" err="1" smtClean="0">
                <a:solidFill>
                  <a:srgbClr val="FF0000"/>
                </a:solidFill>
                <a:latin typeface="Rockwell" pitchFamily="18" charset="0"/>
              </a:rPr>
              <a:t>occuring</a:t>
            </a:r>
            <a:r>
              <a:rPr lang="en-IN" sz="1500" b="1" dirty="0" smtClean="0">
                <a:solidFill>
                  <a:srgbClr val="FF0000"/>
                </a:solidFill>
                <a:latin typeface="Rockwell" pitchFamily="18" charset="0"/>
              </a:rPr>
              <a:t> in the core of the Sun and stars.</a:t>
            </a:r>
            <a:endParaRPr lang="en-IN" sz="1500" b="1" dirty="0">
              <a:solidFill>
                <a:srgbClr val="FF0000"/>
              </a:solidFill>
              <a:latin typeface="Rockwell" pitchFamily="18" charset="0"/>
            </a:endParaRPr>
          </a:p>
        </p:txBody>
      </p:sp>
      <p:sp>
        <p:nvSpPr>
          <p:cNvPr id="4" name="Rectangle 3"/>
          <p:cNvSpPr/>
          <p:nvPr/>
        </p:nvSpPr>
        <p:spPr>
          <a:xfrm>
            <a:off x="571472" y="2571744"/>
            <a:ext cx="7929618" cy="954107"/>
          </a:xfrm>
          <a:prstGeom prst="rect">
            <a:avLst/>
          </a:prstGeom>
        </p:spPr>
        <p:txBody>
          <a:bodyPr wrap="square">
            <a:spAutoFit/>
          </a:bodyPr>
          <a:lstStyle/>
          <a:p>
            <a:pPr algn="ctr"/>
            <a:r>
              <a:rPr lang="en-IN" sz="2800" b="1" dirty="0" smtClean="0">
                <a:solidFill>
                  <a:srgbClr val="FFFF00"/>
                </a:solidFill>
                <a:effectLst>
                  <a:outerShdw blurRad="38100" dist="38100" dir="2700000" algn="tl">
                    <a:srgbClr val="000000">
                      <a:alpha val="43137"/>
                    </a:srgbClr>
                  </a:outerShdw>
                </a:effectLst>
                <a:latin typeface="Rockwell" pitchFamily="18" charset="0"/>
              </a:rPr>
              <a:t>When atoms fuse, energy is released. This is the process that powers the Sun. </a:t>
            </a:r>
            <a:endParaRPr lang="en-IN" sz="2800" b="1" dirty="0">
              <a:solidFill>
                <a:srgbClr val="FFFF00"/>
              </a:solidFill>
              <a:effectLst>
                <a:outerShdw blurRad="38100" dist="38100" dir="2700000" algn="tl">
                  <a:srgbClr val="000000">
                    <a:alpha val="43137"/>
                  </a:srgbClr>
                </a:outerShdw>
              </a:effectLst>
              <a:latin typeface="Rockwell" pitchFamily="18" charset="0"/>
            </a:endParaRPr>
          </a:p>
        </p:txBody>
      </p:sp>
      <p:sp>
        <p:nvSpPr>
          <p:cNvPr id="5" name="Rectangle 4"/>
          <p:cNvSpPr/>
          <p:nvPr/>
        </p:nvSpPr>
        <p:spPr>
          <a:xfrm>
            <a:off x="785786" y="428604"/>
            <a:ext cx="7215238" cy="707886"/>
          </a:xfrm>
          <a:prstGeom prst="rect">
            <a:avLst/>
          </a:prstGeom>
        </p:spPr>
        <p:style>
          <a:lnRef idx="0">
            <a:scrgbClr r="0" g="0" b="0"/>
          </a:lnRef>
          <a:fillRef idx="1003">
            <a:schemeClr val="lt1"/>
          </a:fillRef>
          <a:effectRef idx="0">
            <a:scrgbClr r="0" g="0" b="0"/>
          </a:effectRef>
          <a:fontRef idx="major"/>
        </p:style>
        <p:txBody>
          <a:bodyPr wrap="square">
            <a:spAutoFit/>
          </a:bodyPr>
          <a:lstStyle/>
          <a:p>
            <a:pPr algn="ctr"/>
            <a:r>
              <a:rPr lang="en-IN" sz="4000" b="1" dirty="0" smtClean="0">
                <a:solidFill>
                  <a:srgbClr val="C00000"/>
                </a:solidFill>
                <a:effectLst>
                  <a:outerShdw blurRad="38100" dist="38100" dir="2700000" algn="tl">
                    <a:srgbClr val="000000">
                      <a:alpha val="43137"/>
                    </a:srgbClr>
                  </a:outerShdw>
                </a:effectLst>
                <a:latin typeface="Rockwell" pitchFamily="18" charset="0"/>
              </a:rPr>
              <a:t>Controlled Nuclear Fusion</a:t>
            </a:r>
            <a:endParaRPr lang="en-IN" sz="4000" b="1" dirty="0">
              <a:solidFill>
                <a:srgbClr val="C00000"/>
              </a:solidFill>
              <a:effectLst>
                <a:outerShdw blurRad="38100" dist="38100" dir="2700000" algn="tl">
                  <a:srgbClr val="000000">
                    <a:alpha val="43137"/>
                  </a:srgbClr>
                </a:outerShdw>
              </a:effectLst>
              <a:latin typeface="Rockwell"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85720" y="214290"/>
            <a:ext cx="4572032" cy="1077218"/>
          </a:xfrm>
          <a:prstGeom prst="rect">
            <a:avLst/>
          </a:prstGeom>
        </p:spPr>
        <p:txBody>
          <a:bodyPr wrap="square">
            <a:spAutoFit/>
          </a:bodyPr>
          <a:lstStyle/>
          <a:p>
            <a:pPr algn="ctr"/>
            <a:r>
              <a:rPr lang="en-IN" sz="4000" b="1" dirty="0" smtClean="0">
                <a:solidFill>
                  <a:srgbClr val="C00000"/>
                </a:solidFill>
                <a:latin typeface="Rockwell" pitchFamily="18" charset="0"/>
              </a:rPr>
              <a:t>Fusion Energy</a:t>
            </a:r>
          </a:p>
          <a:p>
            <a:pPr algn="just"/>
            <a:endParaRPr lang="en-IN" sz="800" b="1" dirty="0" smtClean="0">
              <a:solidFill>
                <a:srgbClr val="008000"/>
              </a:solidFill>
              <a:latin typeface="Rockwell" pitchFamily="18" charset="0"/>
            </a:endParaRPr>
          </a:p>
          <a:p>
            <a:pPr algn="just"/>
            <a:endParaRPr lang="en-IN" sz="800" b="1" dirty="0" smtClean="0">
              <a:solidFill>
                <a:srgbClr val="008000"/>
              </a:solidFill>
              <a:latin typeface="Rockwell" pitchFamily="18" charset="0"/>
            </a:endParaRPr>
          </a:p>
          <a:p>
            <a:pPr algn="just"/>
            <a:endParaRPr lang="en-IN" sz="800" b="1" dirty="0" smtClean="0">
              <a:solidFill>
                <a:srgbClr val="008000"/>
              </a:solidFill>
              <a:latin typeface="Rockwell" pitchFamily="18" charset="0"/>
            </a:endParaRPr>
          </a:p>
        </p:txBody>
      </p:sp>
      <p:sp>
        <p:nvSpPr>
          <p:cNvPr id="5" name="Rectangle 4"/>
          <p:cNvSpPr/>
          <p:nvPr/>
        </p:nvSpPr>
        <p:spPr>
          <a:xfrm>
            <a:off x="285720" y="4357694"/>
            <a:ext cx="8572560" cy="1323439"/>
          </a:xfrm>
          <a:prstGeom prst="rect">
            <a:avLst/>
          </a:prstGeom>
        </p:spPr>
        <p:txBody>
          <a:bodyPr wrap="square">
            <a:spAutoFit/>
          </a:bodyPr>
          <a:lstStyle/>
          <a:p>
            <a:pPr algn="just">
              <a:buBlip>
                <a:blip r:embed="rId2"/>
              </a:buBlip>
            </a:pPr>
            <a:r>
              <a:rPr lang="en-US" sz="1600" b="1" dirty="0" smtClean="0">
                <a:solidFill>
                  <a:srgbClr val="002060"/>
                </a:solidFill>
                <a:latin typeface="Rockwell" pitchFamily="18" charset="0"/>
              </a:rPr>
              <a:t>Nuclei are positively charged so they repel each other.</a:t>
            </a:r>
          </a:p>
          <a:p>
            <a:pPr algn="just">
              <a:buBlip>
                <a:blip r:embed="rId2"/>
              </a:buBlip>
            </a:pPr>
            <a:endParaRPr lang="en-US" sz="1600" b="1" dirty="0" smtClean="0">
              <a:solidFill>
                <a:srgbClr val="002060"/>
              </a:solidFill>
              <a:latin typeface="Rockwell" pitchFamily="18" charset="0"/>
            </a:endParaRPr>
          </a:p>
          <a:p>
            <a:pPr algn="just">
              <a:buBlip>
                <a:blip r:embed="rId2"/>
              </a:buBlip>
            </a:pPr>
            <a:r>
              <a:rPr lang="en-US" sz="1600" b="1" dirty="0" smtClean="0">
                <a:solidFill>
                  <a:srgbClr val="002060"/>
                </a:solidFill>
                <a:latin typeface="Rockwell" pitchFamily="18" charset="0"/>
              </a:rPr>
              <a:t>Energy has to be input to overcome this repulsive force</a:t>
            </a:r>
          </a:p>
          <a:p>
            <a:pPr algn="just"/>
            <a:r>
              <a:rPr lang="en-US" sz="1600" b="1" dirty="0" smtClean="0">
                <a:solidFill>
                  <a:srgbClr val="002060"/>
                </a:solidFill>
                <a:latin typeface="Rockwell" pitchFamily="18" charset="0"/>
              </a:rPr>
              <a:t> </a:t>
            </a:r>
            <a:endParaRPr lang="en-IN" sz="1600" b="1" dirty="0" smtClean="0">
              <a:solidFill>
                <a:srgbClr val="008000"/>
              </a:solidFill>
              <a:latin typeface="Rockwell" pitchFamily="18" charset="0"/>
            </a:endParaRPr>
          </a:p>
          <a:p>
            <a:pPr algn="just">
              <a:buBlip>
                <a:blip r:embed="rId2"/>
              </a:buBlip>
            </a:pPr>
            <a:r>
              <a:rPr lang="en-IN" sz="1600" b="1" dirty="0" smtClean="0">
                <a:solidFill>
                  <a:srgbClr val="008000"/>
                </a:solidFill>
                <a:latin typeface="Rockwell" pitchFamily="18" charset="0"/>
              </a:rPr>
              <a:t>The sun and stars derive their energy from fusion.</a:t>
            </a:r>
          </a:p>
        </p:txBody>
      </p:sp>
      <p:sp>
        <p:nvSpPr>
          <p:cNvPr id="8" name="Line 13"/>
          <p:cNvSpPr>
            <a:spLocks noChangeShapeType="1"/>
          </p:cNvSpPr>
          <p:nvPr/>
        </p:nvSpPr>
        <p:spPr bwMode="auto">
          <a:xfrm flipH="1">
            <a:off x="6572264" y="5000636"/>
            <a:ext cx="571504" cy="0"/>
          </a:xfrm>
          <a:prstGeom prst="line">
            <a:avLst/>
          </a:prstGeom>
          <a:noFill/>
          <a:ln w="9525">
            <a:solidFill>
              <a:schemeClr val="tx1"/>
            </a:solidFill>
            <a:round/>
            <a:headEnd/>
            <a:tailEnd type="triangle" w="med" len="med"/>
          </a:ln>
          <a:effectLst/>
        </p:spPr>
        <p:txBody>
          <a:bodyPr/>
          <a:lstStyle/>
          <a:p>
            <a:endParaRPr lang="en-IN"/>
          </a:p>
        </p:txBody>
      </p:sp>
      <p:grpSp>
        <p:nvGrpSpPr>
          <p:cNvPr id="14" name="Group 13"/>
          <p:cNvGrpSpPr/>
          <p:nvPr/>
        </p:nvGrpSpPr>
        <p:grpSpPr>
          <a:xfrm>
            <a:off x="6208328" y="4429132"/>
            <a:ext cx="2324112" cy="981076"/>
            <a:chOff x="6000760" y="4429132"/>
            <a:chExt cx="2324112" cy="981076"/>
          </a:xfrm>
        </p:grpSpPr>
        <p:sp>
          <p:nvSpPr>
            <p:cNvPr id="6" name="Oval 9"/>
            <p:cNvSpPr>
              <a:spLocks noChangeArrowheads="1"/>
            </p:cNvSpPr>
            <p:nvPr/>
          </p:nvSpPr>
          <p:spPr bwMode="auto">
            <a:xfrm>
              <a:off x="6000760" y="4676788"/>
              <a:ext cx="609600" cy="609600"/>
            </a:xfrm>
            <a:prstGeom prst="ellipse">
              <a:avLst/>
            </a:prstGeom>
            <a:solidFill>
              <a:srgbClr val="FF0000"/>
            </a:solidFill>
            <a:ln w="9525">
              <a:solidFill>
                <a:schemeClr val="tx1"/>
              </a:solidFill>
              <a:round/>
              <a:headEnd/>
              <a:tailEnd/>
            </a:ln>
            <a:effectLst/>
          </p:spPr>
          <p:txBody>
            <a:bodyPr wrap="none" anchor="ctr"/>
            <a:lstStyle/>
            <a:p>
              <a:pPr algn="ctr"/>
              <a:r>
                <a:rPr lang="en-US" sz="2500" dirty="0">
                  <a:solidFill>
                    <a:schemeClr val="bg1"/>
                  </a:solidFill>
                </a:rPr>
                <a:t>+</a:t>
              </a:r>
            </a:p>
          </p:txBody>
        </p:sp>
        <p:sp>
          <p:nvSpPr>
            <p:cNvPr id="7" name="Oval 10"/>
            <p:cNvSpPr>
              <a:spLocks noChangeArrowheads="1"/>
            </p:cNvSpPr>
            <p:nvPr/>
          </p:nvSpPr>
          <p:spPr bwMode="auto">
            <a:xfrm>
              <a:off x="7715272" y="4714884"/>
              <a:ext cx="609600" cy="609600"/>
            </a:xfrm>
            <a:prstGeom prst="ellipse">
              <a:avLst/>
            </a:prstGeom>
            <a:solidFill>
              <a:srgbClr val="FF0000"/>
            </a:solidFill>
            <a:ln w="9525">
              <a:solidFill>
                <a:schemeClr val="tx1"/>
              </a:solidFill>
              <a:round/>
              <a:headEnd/>
              <a:tailEnd/>
            </a:ln>
            <a:effectLst/>
          </p:spPr>
          <p:txBody>
            <a:bodyPr wrap="none" anchor="ctr"/>
            <a:lstStyle/>
            <a:p>
              <a:pPr algn="ctr"/>
              <a:r>
                <a:rPr lang="en-US" sz="2500" dirty="0">
                  <a:solidFill>
                    <a:schemeClr val="bg1"/>
                  </a:solidFill>
                </a:rPr>
                <a:t>+</a:t>
              </a:r>
            </a:p>
          </p:txBody>
        </p:sp>
        <p:sp>
          <p:nvSpPr>
            <p:cNvPr id="9" name="Line 12"/>
            <p:cNvSpPr>
              <a:spLocks noChangeShapeType="1"/>
            </p:cNvSpPr>
            <p:nvPr/>
          </p:nvSpPr>
          <p:spPr bwMode="auto">
            <a:xfrm>
              <a:off x="7000892" y="5000636"/>
              <a:ext cx="733428" cy="0"/>
            </a:xfrm>
            <a:prstGeom prst="line">
              <a:avLst/>
            </a:prstGeom>
            <a:noFill/>
            <a:ln w="9525">
              <a:solidFill>
                <a:schemeClr val="tx1"/>
              </a:solidFill>
              <a:round/>
              <a:headEnd/>
              <a:tailEnd type="triangle" w="med" len="med"/>
            </a:ln>
            <a:effectLst/>
          </p:spPr>
          <p:txBody>
            <a:bodyPr/>
            <a:lstStyle/>
            <a:p>
              <a:endParaRPr lang="en-IN"/>
            </a:p>
          </p:txBody>
        </p:sp>
        <p:sp>
          <p:nvSpPr>
            <p:cNvPr id="10" name="Line 11"/>
            <p:cNvSpPr>
              <a:spLocks noChangeShapeType="1"/>
            </p:cNvSpPr>
            <p:nvPr/>
          </p:nvSpPr>
          <p:spPr bwMode="auto">
            <a:xfrm>
              <a:off x="7143768" y="4572008"/>
              <a:ext cx="0" cy="838200"/>
            </a:xfrm>
            <a:prstGeom prst="line">
              <a:avLst/>
            </a:prstGeom>
            <a:noFill/>
            <a:ln w="9525">
              <a:solidFill>
                <a:schemeClr val="tx1"/>
              </a:solidFill>
              <a:round/>
              <a:headEnd/>
              <a:tailEnd/>
            </a:ln>
            <a:effectLst/>
          </p:spPr>
          <p:txBody>
            <a:bodyPr/>
            <a:lstStyle/>
            <a:p>
              <a:endParaRPr lang="en-IN"/>
            </a:p>
          </p:txBody>
        </p:sp>
        <p:sp>
          <p:nvSpPr>
            <p:cNvPr id="11" name="Text Box 15"/>
            <p:cNvSpPr txBox="1">
              <a:spLocks noChangeArrowheads="1"/>
            </p:cNvSpPr>
            <p:nvPr/>
          </p:nvSpPr>
          <p:spPr bwMode="auto">
            <a:xfrm>
              <a:off x="6643702" y="4429132"/>
              <a:ext cx="339725" cy="396875"/>
            </a:xfrm>
            <a:prstGeom prst="rect">
              <a:avLst/>
            </a:prstGeom>
            <a:noFill/>
            <a:ln w="9525">
              <a:noFill/>
              <a:miter lim="800000"/>
              <a:headEnd/>
              <a:tailEnd/>
            </a:ln>
            <a:effectLst/>
          </p:spPr>
          <p:txBody>
            <a:bodyPr wrap="none">
              <a:spAutoFit/>
            </a:bodyPr>
            <a:lstStyle/>
            <a:p>
              <a:r>
                <a:rPr lang="en-US" sz="2000" b="1" dirty="0"/>
                <a:t>F</a:t>
              </a:r>
            </a:p>
          </p:txBody>
        </p:sp>
        <p:sp>
          <p:nvSpPr>
            <p:cNvPr id="12" name="Text Box 15"/>
            <p:cNvSpPr txBox="1">
              <a:spLocks noChangeArrowheads="1"/>
            </p:cNvSpPr>
            <p:nvPr/>
          </p:nvSpPr>
          <p:spPr bwMode="auto">
            <a:xfrm>
              <a:off x="7286644" y="4429132"/>
              <a:ext cx="339725" cy="396875"/>
            </a:xfrm>
            <a:prstGeom prst="rect">
              <a:avLst/>
            </a:prstGeom>
            <a:noFill/>
            <a:ln w="9525">
              <a:noFill/>
              <a:miter lim="800000"/>
              <a:headEnd/>
              <a:tailEnd/>
            </a:ln>
            <a:effectLst/>
          </p:spPr>
          <p:txBody>
            <a:bodyPr wrap="none">
              <a:spAutoFit/>
            </a:bodyPr>
            <a:lstStyle/>
            <a:p>
              <a:r>
                <a:rPr lang="en-US" sz="2000" b="1" dirty="0"/>
                <a:t>F</a:t>
              </a:r>
            </a:p>
          </p:txBody>
        </p:sp>
      </p:grpSp>
      <p:sp>
        <p:nvSpPr>
          <p:cNvPr id="13" name="Rectangle 12"/>
          <p:cNvSpPr/>
          <p:nvPr/>
        </p:nvSpPr>
        <p:spPr>
          <a:xfrm>
            <a:off x="428596" y="5786454"/>
            <a:ext cx="8143932" cy="646331"/>
          </a:xfrm>
          <a:prstGeom prst="rect">
            <a:avLst/>
          </a:prstGeom>
        </p:spPr>
        <p:txBody>
          <a:bodyPr wrap="square">
            <a:spAutoFit/>
          </a:bodyPr>
          <a:lstStyle/>
          <a:p>
            <a:pPr algn="ctr"/>
            <a:r>
              <a:rPr lang="en-IN" b="1" dirty="0" smtClean="0">
                <a:solidFill>
                  <a:schemeClr val="tx2">
                    <a:lumMod val="50000"/>
                  </a:schemeClr>
                </a:solidFill>
                <a:latin typeface="Rockwell" pitchFamily="18" charset="0"/>
              </a:rPr>
              <a:t>For the past 50 years, scientists have been working on the development of fusion technologies to generate energy on earth.</a:t>
            </a:r>
          </a:p>
        </p:txBody>
      </p:sp>
      <p:pic>
        <p:nvPicPr>
          <p:cNvPr id="15" name="Picture 2"/>
          <p:cNvPicPr>
            <a:picLocks noChangeAspect="1" noChangeArrowheads="1"/>
          </p:cNvPicPr>
          <p:nvPr/>
        </p:nvPicPr>
        <p:blipFill>
          <a:blip r:embed="rId3" cstate="print"/>
          <a:srcRect/>
          <a:stretch>
            <a:fillRect/>
          </a:stretch>
        </p:blipFill>
        <p:spPr bwMode="auto">
          <a:xfrm>
            <a:off x="500034" y="1056602"/>
            <a:ext cx="4214842" cy="2847954"/>
          </a:xfrm>
          <a:prstGeom prst="rect">
            <a:avLst/>
          </a:prstGeom>
          <a:noFill/>
          <a:ln w="9525">
            <a:noFill/>
            <a:miter lim="800000"/>
            <a:headEnd/>
            <a:tailEnd/>
          </a:ln>
          <a:effectLst/>
        </p:spPr>
      </p:pic>
      <p:pic>
        <p:nvPicPr>
          <p:cNvPr id="16" name="Picture 3"/>
          <p:cNvPicPr>
            <a:picLocks noChangeAspect="1" noChangeArrowheads="1"/>
          </p:cNvPicPr>
          <p:nvPr/>
        </p:nvPicPr>
        <p:blipFill>
          <a:blip r:embed="rId4" cstate="print"/>
          <a:srcRect/>
          <a:stretch>
            <a:fillRect/>
          </a:stretch>
        </p:blipFill>
        <p:spPr bwMode="auto">
          <a:xfrm>
            <a:off x="4714876" y="1052736"/>
            <a:ext cx="3876675" cy="2832745"/>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normAutofit fontScale="90000"/>
          </a:bodyPr>
          <a:lstStyle/>
          <a:p>
            <a:r>
              <a:rPr lang="en-GB" smtClean="0"/>
              <a:t>How can we capture the potential of fusion energy?</a:t>
            </a:r>
          </a:p>
        </p:txBody>
      </p:sp>
      <p:sp>
        <p:nvSpPr>
          <p:cNvPr id="37891" name="Content Placeholder 2"/>
          <p:cNvSpPr>
            <a:spLocks noGrp="1"/>
          </p:cNvSpPr>
          <p:nvPr>
            <p:ph idx="1"/>
          </p:nvPr>
        </p:nvSpPr>
        <p:spPr/>
        <p:txBody>
          <a:bodyPr>
            <a:normAutofit/>
          </a:bodyPr>
          <a:lstStyle/>
          <a:p>
            <a:r>
              <a:rPr lang="en-GB" sz="2000" dirty="0" smtClean="0"/>
              <a:t>A fuel at 10</a:t>
            </a:r>
            <a:r>
              <a:rPr lang="en-GB" sz="2000" baseline="30000" dirty="0" smtClean="0"/>
              <a:t>8</a:t>
            </a:r>
            <a:r>
              <a:rPr lang="en-GB" sz="2000" dirty="0" smtClean="0"/>
              <a:t> K cannot be contained in a furnace as in conventional thermo-electric power stations</a:t>
            </a:r>
          </a:p>
          <a:p>
            <a:pPr lvl="1"/>
            <a:r>
              <a:rPr lang="en-GB" sz="2000" dirty="0" smtClean="0"/>
              <a:t>All materials are plasmas (ionized gas) at this temperature</a:t>
            </a:r>
          </a:p>
          <a:p>
            <a:pPr lvl="2"/>
            <a:endParaRPr lang="en-GB" sz="2000" dirty="0" smtClean="0"/>
          </a:p>
          <a:p>
            <a:r>
              <a:rPr lang="en-GB" sz="2000" dirty="0" smtClean="0"/>
              <a:t>Two alternatives</a:t>
            </a:r>
          </a:p>
          <a:p>
            <a:pPr lvl="1">
              <a:buSzPct val="100000"/>
              <a:buFontTx/>
              <a:buAutoNum type="circleNumDbPlain"/>
            </a:pPr>
            <a:r>
              <a:rPr lang="en-GB" sz="2000" dirty="0" smtClean="0"/>
              <a:t>Contain the fuel in a magnetic field</a:t>
            </a:r>
          </a:p>
          <a:p>
            <a:pPr lvl="2"/>
            <a:r>
              <a:rPr lang="en-GB" sz="2000" dirty="0" smtClean="0"/>
              <a:t>Charged particles move in circles around magnetic field lines</a:t>
            </a:r>
          </a:p>
          <a:p>
            <a:pPr lvl="2"/>
            <a:r>
              <a:rPr lang="en-GB" sz="2000" dirty="0" smtClean="0"/>
              <a:t>Magnetic confinement fusion (MCF), magnetic fusion energy (MFE), or magnetic fusion</a:t>
            </a:r>
          </a:p>
          <a:p>
            <a:pPr lvl="1">
              <a:buSzPct val="100000"/>
              <a:buFontTx/>
              <a:buAutoNum type="circleNumDbPlain"/>
            </a:pPr>
            <a:r>
              <a:rPr lang="en-GB" sz="2000" dirty="0" smtClean="0"/>
              <a:t>Let the fuel expand freely in the centre of a chamber</a:t>
            </a:r>
          </a:p>
          <a:p>
            <a:pPr lvl="2"/>
            <a:r>
              <a:rPr lang="en-GB" sz="2000" dirty="0" smtClean="0"/>
              <a:t>Inertial confinement fusion (ICF), inertial fusion energy (IFE) or inertial fusion</a:t>
            </a:r>
          </a:p>
          <a:p>
            <a:pPr lvl="2"/>
            <a:endParaRPr lang="en-GB" sz="2000" dirty="0" smtClean="0"/>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6" name="Picture 8"/>
          <p:cNvPicPr>
            <a:picLocks noChangeAspect="1" noChangeArrowheads="1"/>
          </p:cNvPicPr>
          <p:nvPr/>
        </p:nvPicPr>
        <p:blipFill>
          <a:blip r:embed="rId3" cstate="print"/>
          <a:srcRect/>
          <a:stretch>
            <a:fillRect/>
          </a:stretch>
        </p:blipFill>
        <p:spPr bwMode="auto">
          <a:xfrm>
            <a:off x="899592" y="1587002"/>
            <a:ext cx="7695582" cy="3786214"/>
          </a:xfrm>
          <a:prstGeom prst="rect">
            <a:avLst/>
          </a:prstGeom>
          <a:noFill/>
          <a:ln w="9525">
            <a:noFill/>
            <a:miter lim="800000"/>
            <a:headEnd/>
            <a:tailEnd/>
          </a:ln>
          <a:effectLst/>
          <a:scene3d>
            <a:camera prst="perspectiveAbove"/>
            <a:lightRig rig="threePt" dir="t"/>
          </a:scene3d>
        </p:spPr>
      </p:pic>
      <p:sp>
        <p:nvSpPr>
          <p:cNvPr id="10" name="Rectangle 9"/>
          <p:cNvSpPr/>
          <p:nvPr/>
        </p:nvSpPr>
        <p:spPr>
          <a:xfrm>
            <a:off x="857224" y="357166"/>
            <a:ext cx="6858048" cy="707886"/>
          </a:xfrm>
          <a:prstGeom prst="rect">
            <a:avLst/>
          </a:prstGeom>
        </p:spPr>
        <p:txBody>
          <a:bodyPr wrap="square">
            <a:spAutoFit/>
          </a:bodyPr>
          <a:lstStyle/>
          <a:p>
            <a:r>
              <a:rPr lang="en-IN" sz="4000" b="1" dirty="0" smtClean="0">
                <a:solidFill>
                  <a:srgbClr val="002060"/>
                </a:solidFill>
                <a:latin typeface="Rockwell" pitchFamily="18" charset="0"/>
              </a:rPr>
              <a:t>Methods for Confinement</a:t>
            </a:r>
            <a:endParaRPr lang="en-IN" sz="4000" b="1" dirty="0">
              <a:solidFill>
                <a:srgbClr val="002060"/>
              </a:solidFill>
              <a:latin typeface="Rockwell" pitchFamily="18" charset="0"/>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6" name="Picture 8"/>
          <p:cNvPicPr>
            <a:picLocks noChangeAspect="1" noChangeArrowheads="1"/>
          </p:cNvPicPr>
          <p:nvPr/>
        </p:nvPicPr>
        <p:blipFill>
          <a:blip r:embed="rId3" cstate="print"/>
          <a:srcRect/>
          <a:stretch>
            <a:fillRect/>
          </a:stretch>
        </p:blipFill>
        <p:spPr bwMode="auto">
          <a:xfrm>
            <a:off x="899592" y="1587002"/>
            <a:ext cx="7695582" cy="3786214"/>
          </a:xfrm>
          <a:prstGeom prst="rect">
            <a:avLst/>
          </a:prstGeom>
          <a:noFill/>
          <a:ln w="9525">
            <a:noFill/>
            <a:miter lim="800000"/>
            <a:headEnd/>
            <a:tailEnd/>
          </a:ln>
          <a:effectLst/>
          <a:scene3d>
            <a:camera prst="perspectiveAbove"/>
            <a:lightRig rig="threePt" dir="t"/>
          </a:scene3d>
        </p:spPr>
      </p:pic>
      <p:sp>
        <p:nvSpPr>
          <p:cNvPr id="10" name="Rectangle 9"/>
          <p:cNvSpPr/>
          <p:nvPr/>
        </p:nvSpPr>
        <p:spPr>
          <a:xfrm>
            <a:off x="857224" y="357166"/>
            <a:ext cx="6858048" cy="707886"/>
          </a:xfrm>
          <a:prstGeom prst="rect">
            <a:avLst/>
          </a:prstGeom>
        </p:spPr>
        <p:txBody>
          <a:bodyPr wrap="square">
            <a:spAutoFit/>
          </a:bodyPr>
          <a:lstStyle/>
          <a:p>
            <a:r>
              <a:rPr lang="en-IN" sz="4000" b="1" dirty="0" smtClean="0">
                <a:solidFill>
                  <a:srgbClr val="002060"/>
                </a:solidFill>
                <a:latin typeface="Rockwell" pitchFamily="18" charset="0"/>
              </a:rPr>
              <a:t>Methods for Confinement</a:t>
            </a:r>
            <a:endParaRPr lang="en-IN" sz="4000" b="1" dirty="0">
              <a:solidFill>
                <a:srgbClr val="002060"/>
              </a:solidFill>
              <a:latin typeface="Rockwell" pitchFamily="18" charset="0"/>
            </a:endParaRPr>
          </a:p>
        </p:txBody>
      </p:sp>
      <p:sp>
        <p:nvSpPr>
          <p:cNvPr id="6" name="Rectangle 5"/>
          <p:cNvSpPr/>
          <p:nvPr/>
        </p:nvSpPr>
        <p:spPr>
          <a:xfrm>
            <a:off x="611560" y="5581689"/>
            <a:ext cx="8208912" cy="1015663"/>
          </a:xfrm>
          <a:prstGeom prst="rect">
            <a:avLst/>
          </a:prstGeom>
        </p:spPr>
        <p:txBody>
          <a:bodyPr wrap="square">
            <a:spAutoFit/>
          </a:bodyPr>
          <a:lstStyle/>
          <a:p>
            <a:r>
              <a:rPr lang="en-GB" sz="2000" dirty="0" smtClean="0"/>
              <a:t>A fuel at 10</a:t>
            </a:r>
            <a:r>
              <a:rPr lang="en-GB" sz="2000" baseline="30000" dirty="0" smtClean="0"/>
              <a:t>8</a:t>
            </a:r>
            <a:r>
              <a:rPr lang="en-GB" sz="2000" dirty="0" smtClean="0"/>
              <a:t> K cannot be contained in a furnace as in conventional thermo-electric power stations</a:t>
            </a:r>
          </a:p>
          <a:p>
            <a:pPr lvl="1"/>
            <a:r>
              <a:rPr lang="en-GB" sz="2000" dirty="0" smtClean="0"/>
              <a:t>All materials are plasmas (ionized gas) at this temperature</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6" name="Picture 8"/>
          <p:cNvPicPr>
            <a:picLocks noChangeAspect="1" noChangeArrowheads="1"/>
          </p:cNvPicPr>
          <p:nvPr/>
        </p:nvPicPr>
        <p:blipFill>
          <a:blip r:embed="rId3" cstate="print"/>
          <a:srcRect/>
          <a:stretch>
            <a:fillRect/>
          </a:stretch>
        </p:blipFill>
        <p:spPr bwMode="auto">
          <a:xfrm>
            <a:off x="4929190" y="1357298"/>
            <a:ext cx="3810000" cy="3786214"/>
          </a:xfrm>
          <a:prstGeom prst="rect">
            <a:avLst/>
          </a:prstGeom>
          <a:noFill/>
          <a:ln w="9525">
            <a:noFill/>
            <a:miter lim="800000"/>
            <a:headEnd/>
            <a:tailEnd/>
          </a:ln>
          <a:effectLst/>
          <a:scene3d>
            <a:camera prst="perspectiveAbove"/>
            <a:lightRig rig="threePt" dir="t"/>
          </a:scene3d>
        </p:spPr>
      </p:pic>
      <p:sp>
        <p:nvSpPr>
          <p:cNvPr id="10" name="Rectangle 9"/>
          <p:cNvSpPr/>
          <p:nvPr/>
        </p:nvSpPr>
        <p:spPr>
          <a:xfrm>
            <a:off x="857224" y="357166"/>
            <a:ext cx="6858048" cy="707886"/>
          </a:xfrm>
          <a:prstGeom prst="rect">
            <a:avLst/>
          </a:prstGeom>
        </p:spPr>
        <p:txBody>
          <a:bodyPr wrap="square">
            <a:spAutoFit/>
          </a:bodyPr>
          <a:lstStyle/>
          <a:p>
            <a:r>
              <a:rPr lang="en-IN" sz="4000" b="1" dirty="0" smtClean="0">
                <a:solidFill>
                  <a:srgbClr val="002060"/>
                </a:solidFill>
                <a:latin typeface="Rockwell" pitchFamily="18" charset="0"/>
              </a:rPr>
              <a:t>Methods for Confinement</a:t>
            </a:r>
            <a:endParaRPr lang="en-IN" sz="4000" b="1" dirty="0">
              <a:solidFill>
                <a:srgbClr val="002060"/>
              </a:solidFill>
              <a:latin typeface="Rockwell" pitchFamily="18" charset="0"/>
            </a:endParaRPr>
          </a:p>
        </p:txBody>
      </p:sp>
      <p:sp>
        <p:nvSpPr>
          <p:cNvPr id="11" name="Rectangle 10"/>
          <p:cNvSpPr/>
          <p:nvPr/>
        </p:nvSpPr>
        <p:spPr>
          <a:xfrm>
            <a:off x="142844" y="1428736"/>
            <a:ext cx="4857784" cy="3631763"/>
          </a:xfrm>
          <a:prstGeom prst="rect">
            <a:avLst/>
          </a:prstGeom>
        </p:spPr>
        <p:txBody>
          <a:bodyPr wrap="square">
            <a:spAutoFit/>
          </a:bodyPr>
          <a:lstStyle/>
          <a:p>
            <a:pPr algn="just"/>
            <a:r>
              <a:rPr lang="en-IN" sz="1400" b="1" dirty="0" smtClean="0">
                <a:solidFill>
                  <a:srgbClr val="660033"/>
                </a:solidFill>
                <a:latin typeface="Rockwell" pitchFamily="18" charset="0"/>
              </a:rPr>
              <a:t>There are only three approaches to confining these hot plasmas:</a:t>
            </a:r>
          </a:p>
          <a:p>
            <a:pPr algn="just"/>
            <a:r>
              <a:rPr lang="en-IN" sz="1600" b="1" dirty="0" smtClean="0">
                <a:solidFill>
                  <a:srgbClr val="C00000"/>
                </a:solidFill>
                <a:latin typeface="Rockwell" pitchFamily="18" charset="0"/>
              </a:rPr>
              <a:t>Gravitational confinement:</a:t>
            </a:r>
            <a:r>
              <a:rPr lang="en-IN" sz="1600" dirty="0" smtClean="0">
                <a:latin typeface="Rockwell" pitchFamily="18" charset="0"/>
              </a:rPr>
              <a:t> </a:t>
            </a:r>
            <a:r>
              <a:rPr lang="en-IN" sz="1400" b="1" dirty="0" smtClean="0">
                <a:latin typeface="Rockwell" pitchFamily="18" charset="0"/>
              </a:rPr>
              <a:t>Because of their large masses, the sun and other stars are able to hold hot gases together.</a:t>
            </a:r>
            <a:r>
              <a:rPr lang="en-IN" sz="1400" b="1" dirty="0" smtClean="0">
                <a:solidFill>
                  <a:srgbClr val="006600"/>
                </a:solidFill>
                <a:latin typeface="Rockwell" pitchFamily="18" charset="0"/>
              </a:rPr>
              <a:t> Hot plasmas are confined with gravitational fields in Sun and Stars.</a:t>
            </a:r>
          </a:p>
          <a:p>
            <a:pPr algn="just"/>
            <a:endParaRPr lang="en-IN" sz="1400" b="1" dirty="0" smtClean="0">
              <a:latin typeface="Rockwell" pitchFamily="18" charset="0"/>
            </a:endParaRPr>
          </a:p>
          <a:p>
            <a:pPr algn="just"/>
            <a:r>
              <a:rPr lang="en-IN" sz="1600" b="1" dirty="0" smtClean="0">
                <a:solidFill>
                  <a:srgbClr val="FF3B3B"/>
                </a:solidFill>
                <a:latin typeface="Rockwell" pitchFamily="18" charset="0"/>
              </a:rPr>
              <a:t>Magnetic confinement:</a:t>
            </a:r>
            <a:r>
              <a:rPr lang="en-IN" sz="1600" b="1" dirty="0" smtClean="0">
                <a:solidFill>
                  <a:srgbClr val="FF3B3B"/>
                </a:solidFill>
              </a:rPr>
              <a:t> </a:t>
            </a:r>
            <a:r>
              <a:rPr lang="en-IN" sz="1400" b="1" dirty="0" smtClean="0">
                <a:solidFill>
                  <a:srgbClr val="660033"/>
                </a:solidFill>
                <a:latin typeface="Rockwell" pitchFamily="18" charset="0"/>
              </a:rPr>
              <a:t>Magnetic fields are used to “bottle up” the hot electrically charged gas atoms (under continuous study worldwide for the last 30 years).</a:t>
            </a:r>
          </a:p>
          <a:p>
            <a:pPr algn="just"/>
            <a:endParaRPr lang="en-IN" sz="1400" b="1" dirty="0" smtClean="0">
              <a:solidFill>
                <a:srgbClr val="660033"/>
              </a:solidFill>
              <a:latin typeface="Rockwell" pitchFamily="18" charset="0"/>
            </a:endParaRPr>
          </a:p>
          <a:p>
            <a:pPr algn="just"/>
            <a:r>
              <a:rPr lang="en-IN" sz="1600" b="1" dirty="0" smtClean="0">
                <a:solidFill>
                  <a:srgbClr val="C00000"/>
                </a:solidFill>
                <a:latin typeface="Rockwell" pitchFamily="18" charset="0"/>
              </a:rPr>
              <a:t>Inertial confinement:  </a:t>
            </a:r>
            <a:r>
              <a:rPr lang="en-IN" sz="1400" b="1" dirty="0" smtClean="0">
                <a:solidFill>
                  <a:srgbClr val="002060"/>
                </a:solidFill>
                <a:latin typeface="Rockwell" pitchFamily="18" charset="0"/>
              </a:rPr>
              <a:t>In laser fusion, DT mixtures are compressed and heated very quickly, so that the fusion reactions are completed before the gases can fly apart.</a:t>
            </a:r>
            <a:endParaRPr lang="en-IN" sz="1400" b="1" dirty="0">
              <a:solidFill>
                <a:srgbClr val="002060"/>
              </a:solidFill>
              <a:latin typeface="Rockwell" pitchFamily="18" charset="0"/>
            </a:endParaRPr>
          </a:p>
        </p:txBody>
      </p:sp>
      <p:sp>
        <p:nvSpPr>
          <p:cNvPr id="12" name="Rectangle 11"/>
          <p:cNvSpPr/>
          <p:nvPr/>
        </p:nvSpPr>
        <p:spPr>
          <a:xfrm>
            <a:off x="285720" y="5214950"/>
            <a:ext cx="8429684" cy="1415772"/>
          </a:xfrm>
          <a:prstGeom prst="rect">
            <a:avLst/>
          </a:prstGeom>
        </p:spPr>
        <p:txBody>
          <a:bodyPr wrap="square">
            <a:spAutoFit/>
          </a:bodyPr>
          <a:lstStyle/>
          <a:p>
            <a:pPr algn="just">
              <a:buFont typeface="Wingdings" pitchFamily="2" charset="2"/>
              <a:buChar char="v"/>
            </a:pPr>
            <a:r>
              <a:rPr lang="en-IN" sz="1400" b="1" dirty="0" smtClean="0">
                <a:solidFill>
                  <a:srgbClr val="006600"/>
                </a:solidFill>
                <a:latin typeface="Rockwell" pitchFamily="18" charset="0"/>
              </a:rPr>
              <a:t>In fusion energy experiments magnetic fields are used to confine hot plasma, and inertial  </a:t>
            </a:r>
          </a:p>
          <a:p>
            <a:pPr algn="just"/>
            <a:r>
              <a:rPr lang="en-IN" sz="1400" b="1" dirty="0" smtClean="0">
                <a:solidFill>
                  <a:srgbClr val="006600"/>
                </a:solidFill>
                <a:latin typeface="Rockwell" pitchFamily="18" charset="0"/>
              </a:rPr>
              <a:t>   confinement uses lasers.</a:t>
            </a:r>
          </a:p>
          <a:p>
            <a:pPr algn="just"/>
            <a:endParaRPr lang="en-IN" sz="800" b="1" dirty="0" smtClean="0">
              <a:solidFill>
                <a:srgbClr val="006600"/>
              </a:solidFill>
              <a:latin typeface="Rockwell" pitchFamily="18" charset="0"/>
            </a:endParaRPr>
          </a:p>
          <a:p>
            <a:pPr algn="just">
              <a:buFont typeface="Wingdings" pitchFamily="2" charset="2"/>
              <a:buChar char="v"/>
            </a:pPr>
            <a:r>
              <a:rPr lang="en-GB" sz="1400" b="1" dirty="0" smtClean="0">
                <a:solidFill>
                  <a:srgbClr val="002060"/>
                </a:solidFill>
                <a:latin typeface="Rockwell" pitchFamily="18" charset="0"/>
              </a:rPr>
              <a:t>High temperature and high particle density for long period of time are the conditions for fusion. </a:t>
            </a:r>
          </a:p>
          <a:p>
            <a:pPr algn="just">
              <a:buFont typeface="Wingdings" pitchFamily="2" charset="2"/>
              <a:buChar char="v"/>
            </a:pPr>
            <a:endParaRPr lang="en-GB" sz="800" b="1" dirty="0" smtClean="0">
              <a:solidFill>
                <a:srgbClr val="002060"/>
              </a:solidFill>
              <a:latin typeface="Rockwell" pitchFamily="18" charset="0"/>
            </a:endParaRPr>
          </a:p>
          <a:p>
            <a:pPr algn="just">
              <a:buFont typeface="Wingdings" pitchFamily="2" charset="2"/>
              <a:buChar char="v"/>
            </a:pPr>
            <a:r>
              <a:rPr lang="en-GB" sz="1400" b="1" dirty="0" smtClean="0">
                <a:solidFill>
                  <a:srgbClr val="002060"/>
                </a:solidFill>
                <a:latin typeface="Rockwell" pitchFamily="18" charset="0"/>
              </a:rPr>
              <a:t>Magnetic and inertia confinements keep particle density high.</a:t>
            </a: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500034" y="1305342"/>
            <a:ext cx="8215370" cy="2769989"/>
          </a:xfrm>
          <a:prstGeom prst="rect">
            <a:avLst/>
          </a:prstGeom>
        </p:spPr>
        <p:txBody>
          <a:bodyPr wrap="square">
            <a:spAutoFit/>
          </a:bodyPr>
          <a:lstStyle/>
          <a:p>
            <a:pPr>
              <a:lnSpc>
                <a:spcPct val="150000"/>
              </a:lnSpc>
              <a:buBlip>
                <a:blip r:embed="rId2"/>
              </a:buBlip>
            </a:pPr>
            <a:r>
              <a:rPr lang="en-IN" b="1" dirty="0" smtClean="0">
                <a:solidFill>
                  <a:srgbClr val="002060"/>
                </a:solidFill>
                <a:latin typeface="Rockwell" pitchFamily="18" charset="0"/>
              </a:rPr>
              <a:t>Magnetic confinement</a:t>
            </a:r>
          </a:p>
          <a:p>
            <a:pPr>
              <a:lnSpc>
                <a:spcPct val="150000"/>
              </a:lnSpc>
              <a:buBlip>
                <a:blip r:embed="rId2"/>
              </a:buBlip>
            </a:pPr>
            <a:endParaRPr lang="en-IN" b="1" dirty="0" smtClean="0">
              <a:solidFill>
                <a:srgbClr val="002060"/>
              </a:solidFill>
              <a:latin typeface="Rockwell" pitchFamily="18" charset="0"/>
            </a:endParaRPr>
          </a:p>
          <a:p>
            <a:pPr>
              <a:lnSpc>
                <a:spcPct val="150000"/>
              </a:lnSpc>
              <a:buBlip>
                <a:blip r:embed="rId2"/>
              </a:buBlip>
            </a:pPr>
            <a:endParaRPr lang="en-IN" b="1" dirty="0" smtClean="0">
              <a:solidFill>
                <a:srgbClr val="002060"/>
              </a:solidFill>
              <a:latin typeface="Rockwell" pitchFamily="18" charset="0"/>
            </a:endParaRPr>
          </a:p>
          <a:p>
            <a:pPr>
              <a:lnSpc>
                <a:spcPct val="150000"/>
              </a:lnSpc>
              <a:buBlip>
                <a:blip r:embed="rId2"/>
              </a:buBlip>
            </a:pPr>
            <a:endParaRPr lang="en-IN" b="1" dirty="0" smtClean="0">
              <a:solidFill>
                <a:srgbClr val="002060"/>
              </a:solidFill>
              <a:latin typeface="Rockwell" pitchFamily="18" charset="0"/>
            </a:endParaRPr>
          </a:p>
          <a:p>
            <a:pPr>
              <a:lnSpc>
                <a:spcPct val="150000"/>
              </a:lnSpc>
              <a:buBlip>
                <a:blip r:embed="rId2"/>
              </a:buBlip>
            </a:pPr>
            <a:endParaRPr lang="en-IN" b="1" dirty="0" smtClean="0">
              <a:solidFill>
                <a:srgbClr val="002060"/>
              </a:solidFill>
              <a:latin typeface="Rockwell" pitchFamily="18" charset="0"/>
            </a:endParaRPr>
          </a:p>
          <a:p>
            <a:pPr>
              <a:lnSpc>
                <a:spcPct val="150000"/>
              </a:lnSpc>
            </a:pPr>
            <a:endParaRPr lang="en-IN" sz="800" b="1" dirty="0" smtClean="0">
              <a:latin typeface="Rockwell" pitchFamily="18" charset="0"/>
            </a:endParaRPr>
          </a:p>
          <a:p>
            <a:pPr>
              <a:lnSpc>
                <a:spcPct val="150000"/>
              </a:lnSpc>
              <a:buBlip>
                <a:blip r:embed="rId3"/>
              </a:buBlip>
            </a:pPr>
            <a:r>
              <a:rPr lang="en-IN" b="1" dirty="0" smtClean="0">
                <a:solidFill>
                  <a:srgbClr val="002060"/>
                </a:solidFill>
                <a:latin typeface="Rockwell" pitchFamily="18" charset="0"/>
              </a:rPr>
              <a:t>Inertial confinement</a:t>
            </a:r>
          </a:p>
        </p:txBody>
      </p:sp>
      <p:sp>
        <p:nvSpPr>
          <p:cNvPr id="3" name="Rectangle 2"/>
          <p:cNvSpPr/>
          <p:nvPr/>
        </p:nvSpPr>
        <p:spPr>
          <a:xfrm>
            <a:off x="428596" y="571480"/>
            <a:ext cx="8143932" cy="600164"/>
          </a:xfrm>
          <a:prstGeom prst="rect">
            <a:avLst/>
          </a:prstGeom>
        </p:spPr>
        <p:txBody>
          <a:bodyPr wrap="square">
            <a:spAutoFit/>
          </a:bodyPr>
          <a:lstStyle/>
          <a:p>
            <a:pPr algn="ctr"/>
            <a:r>
              <a:rPr lang="en-IN" sz="3300" b="1" dirty="0" smtClean="0">
                <a:solidFill>
                  <a:srgbClr val="C00000"/>
                </a:solidFill>
                <a:latin typeface="Rockwell" pitchFamily="18" charset="0"/>
              </a:rPr>
              <a:t>Two major approaches to fusion (D–T)</a:t>
            </a:r>
            <a:endParaRPr lang="en-IN" sz="3300" b="1" dirty="0">
              <a:solidFill>
                <a:srgbClr val="C00000"/>
              </a:solidFill>
              <a:latin typeface="Rockwell"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500034" y="1305342"/>
            <a:ext cx="8215370" cy="4847481"/>
          </a:xfrm>
          <a:prstGeom prst="rect">
            <a:avLst/>
          </a:prstGeom>
        </p:spPr>
        <p:txBody>
          <a:bodyPr wrap="square">
            <a:spAutoFit/>
          </a:bodyPr>
          <a:lstStyle/>
          <a:p>
            <a:pPr>
              <a:lnSpc>
                <a:spcPct val="150000"/>
              </a:lnSpc>
              <a:buBlip>
                <a:blip r:embed="rId2"/>
              </a:buBlip>
            </a:pPr>
            <a:r>
              <a:rPr lang="en-IN" b="1" dirty="0" smtClean="0">
                <a:solidFill>
                  <a:srgbClr val="002060"/>
                </a:solidFill>
                <a:latin typeface="Rockwell" pitchFamily="18" charset="0"/>
              </a:rPr>
              <a:t>Magnetic confinement</a:t>
            </a:r>
          </a:p>
          <a:p>
            <a:pPr marL="508000">
              <a:lnSpc>
                <a:spcPct val="150000"/>
              </a:lnSpc>
            </a:pPr>
            <a:r>
              <a:rPr lang="it-IT" b="1" dirty="0" smtClean="0">
                <a:latin typeface="Rockwell" pitchFamily="18" charset="0"/>
              </a:rPr>
              <a:t>Temperature ≈ 10 </a:t>
            </a:r>
            <a:r>
              <a:rPr lang="it-IT" b="1" baseline="30000" dirty="0" smtClean="0">
                <a:latin typeface="Rockwell" pitchFamily="18" charset="0"/>
              </a:rPr>
              <a:t>8 </a:t>
            </a:r>
            <a:r>
              <a:rPr lang="it-IT" b="1" dirty="0" smtClean="0">
                <a:latin typeface="Rockwell" pitchFamily="18" charset="0"/>
              </a:rPr>
              <a:t>°C (10 keV)</a:t>
            </a:r>
          </a:p>
          <a:p>
            <a:pPr marL="508000">
              <a:lnSpc>
                <a:spcPct val="150000"/>
              </a:lnSpc>
            </a:pPr>
            <a:r>
              <a:rPr lang="en-IN" b="1" dirty="0" smtClean="0">
                <a:latin typeface="Rockwell" pitchFamily="18" charset="0"/>
              </a:rPr>
              <a:t>n</a:t>
            </a:r>
            <a:r>
              <a:rPr lang="el-GR" b="1" dirty="0" smtClean="0"/>
              <a:t>τ ≈ 10 </a:t>
            </a:r>
            <a:r>
              <a:rPr lang="el-GR" b="1" baseline="30000" dirty="0" smtClean="0"/>
              <a:t>15 </a:t>
            </a:r>
            <a:r>
              <a:rPr lang="en-IN" b="1" dirty="0" smtClean="0">
                <a:latin typeface="Rockwell" pitchFamily="18" charset="0"/>
              </a:rPr>
              <a:t>atoms ·seconds / cm </a:t>
            </a:r>
            <a:r>
              <a:rPr lang="en-IN" b="1" baseline="30000" dirty="0" smtClean="0">
                <a:latin typeface="Rockwell" pitchFamily="18" charset="0"/>
              </a:rPr>
              <a:t>3</a:t>
            </a:r>
          </a:p>
          <a:p>
            <a:pPr marL="508000">
              <a:lnSpc>
                <a:spcPct val="150000"/>
              </a:lnSpc>
            </a:pPr>
            <a:r>
              <a:rPr lang="en-IN" b="1" dirty="0" smtClean="0">
                <a:latin typeface="Rockwell" pitchFamily="18" charset="0"/>
              </a:rPr>
              <a:t>τ ≈ 10 seconds (magnetic “bottle”)</a:t>
            </a:r>
          </a:p>
          <a:p>
            <a:pPr marL="508000">
              <a:lnSpc>
                <a:spcPct val="150000"/>
              </a:lnSpc>
            </a:pPr>
            <a:r>
              <a:rPr lang="en-IN" b="1" dirty="0" smtClean="0">
                <a:latin typeface="Rockwell" pitchFamily="18" charset="0"/>
              </a:rPr>
              <a:t>n ≈ 10 </a:t>
            </a:r>
            <a:r>
              <a:rPr lang="en-IN" b="1" baseline="30000" dirty="0" smtClean="0">
                <a:latin typeface="Rockwell" pitchFamily="18" charset="0"/>
              </a:rPr>
              <a:t>14</a:t>
            </a:r>
            <a:r>
              <a:rPr lang="en-IN" b="1" dirty="0" smtClean="0">
                <a:latin typeface="Rockwell" pitchFamily="18" charset="0"/>
              </a:rPr>
              <a:t> atoms / cm </a:t>
            </a:r>
            <a:r>
              <a:rPr lang="en-IN" b="1" baseline="30000" dirty="0" smtClean="0">
                <a:latin typeface="Rockwell" pitchFamily="18" charset="0"/>
              </a:rPr>
              <a:t>3</a:t>
            </a:r>
            <a:r>
              <a:rPr lang="en-IN" b="1" dirty="0" smtClean="0">
                <a:latin typeface="Rockwell" pitchFamily="18" charset="0"/>
              </a:rPr>
              <a:t> (10 –5 times the density of air)</a:t>
            </a:r>
          </a:p>
          <a:p>
            <a:pPr>
              <a:lnSpc>
                <a:spcPct val="150000"/>
              </a:lnSpc>
            </a:pPr>
            <a:endParaRPr lang="en-IN" sz="800" b="1" dirty="0" smtClean="0">
              <a:latin typeface="Rockwell" pitchFamily="18" charset="0"/>
            </a:endParaRPr>
          </a:p>
          <a:p>
            <a:pPr>
              <a:lnSpc>
                <a:spcPct val="150000"/>
              </a:lnSpc>
              <a:buBlip>
                <a:blip r:embed="rId3"/>
              </a:buBlip>
            </a:pPr>
            <a:r>
              <a:rPr lang="en-IN" b="1" dirty="0" smtClean="0">
                <a:solidFill>
                  <a:srgbClr val="002060"/>
                </a:solidFill>
                <a:latin typeface="Rockwell" pitchFamily="18" charset="0"/>
              </a:rPr>
              <a:t>Inertial confinement</a:t>
            </a:r>
          </a:p>
          <a:p>
            <a:pPr marL="508000">
              <a:lnSpc>
                <a:spcPct val="150000"/>
              </a:lnSpc>
            </a:pPr>
            <a:r>
              <a:rPr lang="it-IT" b="1" dirty="0" smtClean="0">
                <a:latin typeface="Rockwell" pitchFamily="18" charset="0"/>
              </a:rPr>
              <a:t>Temperature ≈ 10 </a:t>
            </a:r>
            <a:r>
              <a:rPr lang="it-IT" b="1" baseline="30000" dirty="0" smtClean="0">
                <a:latin typeface="Rockwell" pitchFamily="18" charset="0"/>
              </a:rPr>
              <a:t>8</a:t>
            </a:r>
            <a:r>
              <a:rPr lang="it-IT" b="1" dirty="0" smtClean="0">
                <a:latin typeface="Rockwell" pitchFamily="18" charset="0"/>
              </a:rPr>
              <a:t> °C (10 keV)</a:t>
            </a:r>
          </a:p>
          <a:p>
            <a:pPr marL="508000">
              <a:lnSpc>
                <a:spcPct val="150000"/>
              </a:lnSpc>
            </a:pPr>
            <a:r>
              <a:rPr lang="en-IN" b="1" dirty="0" smtClean="0">
                <a:latin typeface="Rockwell" pitchFamily="18" charset="0"/>
              </a:rPr>
              <a:t>n</a:t>
            </a:r>
            <a:r>
              <a:rPr lang="el-GR" b="1" dirty="0" smtClean="0"/>
              <a:t>τ ≈ 10 </a:t>
            </a:r>
            <a:r>
              <a:rPr lang="el-GR" b="1" baseline="30000" dirty="0" smtClean="0"/>
              <a:t>15</a:t>
            </a:r>
            <a:r>
              <a:rPr lang="el-GR" b="1" dirty="0" smtClean="0"/>
              <a:t> </a:t>
            </a:r>
            <a:r>
              <a:rPr lang="en-IN" b="1" dirty="0" smtClean="0">
                <a:latin typeface="Rockwell" pitchFamily="18" charset="0"/>
              </a:rPr>
              <a:t>Atoms ·seconds / cm </a:t>
            </a:r>
            <a:r>
              <a:rPr lang="en-IN" b="1" baseline="30000" dirty="0" smtClean="0">
                <a:latin typeface="Rockwell" pitchFamily="18" charset="0"/>
              </a:rPr>
              <a:t>3</a:t>
            </a:r>
          </a:p>
          <a:p>
            <a:pPr marL="508000">
              <a:lnSpc>
                <a:spcPct val="150000"/>
              </a:lnSpc>
            </a:pPr>
            <a:r>
              <a:rPr lang="en-IN" b="1" dirty="0" smtClean="0">
                <a:latin typeface="Rockwell" pitchFamily="18" charset="0"/>
              </a:rPr>
              <a:t>τ ≈ 3 × 10 </a:t>
            </a:r>
            <a:r>
              <a:rPr lang="en-IN" b="1" baseline="30000" dirty="0" smtClean="0">
                <a:latin typeface="Rockwell" pitchFamily="18" charset="0"/>
              </a:rPr>
              <a:t>–11 </a:t>
            </a:r>
            <a:r>
              <a:rPr lang="en-IN" b="1" dirty="0" smtClean="0">
                <a:latin typeface="Rockwell" pitchFamily="18" charset="0"/>
              </a:rPr>
              <a:t>seconds (micro explosion, inertial “bottle”)</a:t>
            </a:r>
          </a:p>
          <a:p>
            <a:pPr marL="508000">
              <a:lnSpc>
                <a:spcPct val="150000"/>
              </a:lnSpc>
            </a:pPr>
            <a:r>
              <a:rPr lang="en-IN" b="1" dirty="0" smtClean="0">
                <a:latin typeface="Rockwell" pitchFamily="18" charset="0"/>
              </a:rPr>
              <a:t>n ≈ 3 × 10 </a:t>
            </a:r>
            <a:r>
              <a:rPr lang="en-IN" b="1" baseline="30000" dirty="0" smtClean="0">
                <a:latin typeface="Rockwell" pitchFamily="18" charset="0"/>
              </a:rPr>
              <a:t>25</a:t>
            </a:r>
            <a:r>
              <a:rPr lang="en-IN" b="1" dirty="0" smtClean="0">
                <a:latin typeface="Rockwell" pitchFamily="18" charset="0"/>
              </a:rPr>
              <a:t> Atoms / cm </a:t>
            </a:r>
            <a:r>
              <a:rPr lang="en-IN" b="1" baseline="30000" dirty="0" smtClean="0">
                <a:latin typeface="Rockwell" pitchFamily="18" charset="0"/>
              </a:rPr>
              <a:t>3</a:t>
            </a:r>
            <a:r>
              <a:rPr lang="en-IN" b="1" dirty="0" smtClean="0">
                <a:latin typeface="Rockwell" pitchFamily="18" charset="0"/>
              </a:rPr>
              <a:t> (12 times the density of lead!</a:t>
            </a:r>
          </a:p>
          <a:p>
            <a:pPr marL="508000">
              <a:lnSpc>
                <a:spcPct val="150000"/>
              </a:lnSpc>
            </a:pPr>
            <a:r>
              <a:rPr lang="en-IN" b="1" dirty="0" smtClean="0">
                <a:latin typeface="Rockwell" pitchFamily="18" charset="0"/>
              </a:rPr>
              <a:t>~ 1000 times the density of liquid DT!)</a:t>
            </a:r>
            <a:endParaRPr lang="en-IN" b="1" dirty="0">
              <a:latin typeface="Rockwell" pitchFamily="18" charset="0"/>
            </a:endParaRPr>
          </a:p>
        </p:txBody>
      </p:sp>
      <p:sp>
        <p:nvSpPr>
          <p:cNvPr id="3" name="Rectangle 2"/>
          <p:cNvSpPr/>
          <p:nvPr/>
        </p:nvSpPr>
        <p:spPr>
          <a:xfrm>
            <a:off x="428596" y="571480"/>
            <a:ext cx="8143932" cy="600164"/>
          </a:xfrm>
          <a:prstGeom prst="rect">
            <a:avLst/>
          </a:prstGeom>
        </p:spPr>
        <p:txBody>
          <a:bodyPr wrap="square">
            <a:spAutoFit/>
          </a:bodyPr>
          <a:lstStyle/>
          <a:p>
            <a:pPr algn="ctr"/>
            <a:r>
              <a:rPr lang="en-IN" sz="3300" b="1" dirty="0" smtClean="0">
                <a:solidFill>
                  <a:srgbClr val="C00000"/>
                </a:solidFill>
                <a:latin typeface="Rockwell" pitchFamily="18" charset="0"/>
              </a:rPr>
              <a:t>Two major approaches to fusion (D–T)</a:t>
            </a:r>
            <a:endParaRPr lang="en-IN" sz="3300" b="1" dirty="0">
              <a:solidFill>
                <a:srgbClr val="C00000"/>
              </a:solidFill>
              <a:latin typeface="Rockwell" pitchFamily="18" charset="0"/>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85720" y="357166"/>
            <a:ext cx="8501122" cy="6124754"/>
          </a:xfrm>
          <a:prstGeom prst="rect">
            <a:avLst/>
          </a:prstGeom>
        </p:spPr>
        <p:txBody>
          <a:bodyPr wrap="square">
            <a:spAutoFit/>
          </a:bodyPr>
          <a:lstStyle/>
          <a:p>
            <a:r>
              <a:rPr lang="en-IN" sz="4800" b="1" dirty="0" smtClean="0">
                <a:solidFill>
                  <a:srgbClr val="C00000"/>
                </a:solidFill>
                <a:latin typeface="Rockwell" pitchFamily="18" charset="0"/>
              </a:rPr>
              <a:t>Fusion energy requires</a:t>
            </a:r>
          </a:p>
          <a:p>
            <a:endParaRPr lang="en-IN" sz="800" b="1" dirty="0" smtClean="0">
              <a:latin typeface="Rockwell" pitchFamily="18" charset="0"/>
            </a:endParaRPr>
          </a:p>
          <a:p>
            <a:pPr algn="just">
              <a:lnSpc>
                <a:spcPct val="150000"/>
              </a:lnSpc>
            </a:pPr>
            <a:r>
              <a:rPr lang="en-IN" sz="1600" b="1" dirty="0" smtClean="0">
                <a:solidFill>
                  <a:srgbClr val="660033"/>
                </a:solidFill>
                <a:latin typeface="Rockwell" pitchFamily="18" charset="0"/>
              </a:rPr>
              <a:t>Three  parameters control the fusion reaction rate. </a:t>
            </a:r>
          </a:p>
          <a:p>
            <a:pPr algn="just">
              <a:lnSpc>
                <a:spcPct val="150000"/>
              </a:lnSpc>
              <a:buFont typeface="Wingdings" pitchFamily="2" charset="2"/>
              <a:buChar char="Ø"/>
            </a:pPr>
            <a:r>
              <a:rPr lang="en-IN" sz="1600" b="1" dirty="0" smtClean="0">
                <a:solidFill>
                  <a:srgbClr val="660033"/>
                </a:solidFill>
                <a:latin typeface="Rockwell" pitchFamily="18" charset="0"/>
              </a:rPr>
              <a:t>Heating the plasma up to more than 100 million degrees</a:t>
            </a:r>
          </a:p>
          <a:p>
            <a:pPr algn="just" fontAlgn="base">
              <a:lnSpc>
                <a:spcPct val="150000"/>
              </a:lnSpc>
              <a:buFont typeface="Wingdings" pitchFamily="2" charset="2"/>
              <a:buChar char="Ø"/>
            </a:pPr>
            <a:r>
              <a:rPr lang="en-IN" sz="1600" b="1" dirty="0" smtClean="0">
                <a:solidFill>
                  <a:srgbClr val="660033"/>
                </a:solidFill>
                <a:latin typeface="Rockwell" pitchFamily="18" charset="0"/>
              </a:rPr>
              <a:t>The plasma pressure (</a:t>
            </a:r>
            <a:r>
              <a:rPr lang="en-IN" sz="1600" b="1" i="1" dirty="0" smtClean="0">
                <a:solidFill>
                  <a:srgbClr val="660033"/>
                </a:solidFill>
                <a:latin typeface="Rockwell" pitchFamily="18" charset="0"/>
              </a:rPr>
              <a:t>P</a:t>
            </a:r>
            <a:r>
              <a:rPr lang="en-IN" sz="1600" b="1" dirty="0" smtClean="0">
                <a:solidFill>
                  <a:srgbClr val="660033"/>
                </a:solidFill>
                <a:latin typeface="Rockwell" pitchFamily="18" charset="0"/>
              </a:rPr>
              <a:t>); the reaction rate is approximately proportional to </a:t>
            </a:r>
            <a:r>
              <a:rPr lang="en-IN" sz="1600" b="1" i="1" dirty="0" smtClean="0">
                <a:solidFill>
                  <a:srgbClr val="660033"/>
                </a:solidFill>
                <a:latin typeface="Rockwell" pitchFamily="18" charset="0"/>
              </a:rPr>
              <a:t>P</a:t>
            </a:r>
            <a:r>
              <a:rPr lang="en-IN" sz="1600" b="1" baseline="30000" dirty="0" smtClean="0">
                <a:solidFill>
                  <a:srgbClr val="660033"/>
                </a:solidFill>
                <a:latin typeface="Rockwell" pitchFamily="18" charset="0"/>
              </a:rPr>
              <a:t>2</a:t>
            </a:r>
            <a:r>
              <a:rPr lang="en-IN" sz="1600" b="1" dirty="0" smtClean="0">
                <a:solidFill>
                  <a:srgbClr val="660033"/>
                </a:solidFill>
                <a:latin typeface="Rockwell" pitchFamily="18" charset="0"/>
              </a:rPr>
              <a:t>.</a:t>
            </a:r>
          </a:p>
          <a:p>
            <a:pPr algn="just" fontAlgn="base">
              <a:lnSpc>
                <a:spcPct val="150000"/>
              </a:lnSpc>
              <a:buFont typeface="Wingdings" pitchFamily="2" charset="2"/>
              <a:buChar char="Ø"/>
            </a:pPr>
            <a:r>
              <a:rPr lang="en-IN" sz="1600" b="1" dirty="0" smtClean="0">
                <a:solidFill>
                  <a:srgbClr val="660033"/>
                </a:solidFill>
                <a:latin typeface="Rockwell" pitchFamily="18" charset="0"/>
              </a:rPr>
              <a:t>The ‘energy confinement time’ (</a:t>
            </a:r>
            <a:r>
              <a:rPr lang="en-IN" sz="1600" b="1" i="1" dirty="0" err="1" smtClean="0">
                <a:solidFill>
                  <a:srgbClr val="660033"/>
                </a:solidFill>
                <a:latin typeface="Rockwell" pitchFamily="18" charset="0"/>
              </a:rPr>
              <a:t>τ</a:t>
            </a:r>
            <a:r>
              <a:rPr lang="en-IN" sz="1600" b="1" baseline="-25000" dirty="0" err="1" smtClean="0">
                <a:solidFill>
                  <a:srgbClr val="660033"/>
                </a:solidFill>
                <a:latin typeface="Rockwell" pitchFamily="18" charset="0"/>
              </a:rPr>
              <a:t>E</a:t>
            </a:r>
            <a:r>
              <a:rPr lang="en-IN" sz="1600" b="1" dirty="0" smtClean="0">
                <a:solidFill>
                  <a:srgbClr val="660033"/>
                </a:solidFill>
                <a:latin typeface="Rockwell" pitchFamily="18" charset="0"/>
              </a:rPr>
              <a:t>) defined by </a:t>
            </a:r>
          </a:p>
          <a:p>
            <a:r>
              <a:rPr lang="en-IN" sz="1600" b="1" i="1" dirty="0" smtClean="0">
                <a:solidFill>
                  <a:srgbClr val="660033"/>
                </a:solidFill>
                <a:latin typeface="Rockwell" pitchFamily="18" charset="0"/>
              </a:rPr>
              <a:t>	               energy in plasma</a:t>
            </a:r>
          </a:p>
          <a:p>
            <a:r>
              <a:rPr lang="en-IN" sz="1600" b="1" i="1" dirty="0" err="1" smtClean="0">
                <a:solidFill>
                  <a:srgbClr val="660033"/>
                </a:solidFill>
                <a:latin typeface="Rockwell" pitchFamily="18" charset="0"/>
              </a:rPr>
              <a:t>τ</a:t>
            </a:r>
            <a:r>
              <a:rPr lang="en-IN" sz="1600" b="1" baseline="-25000" dirty="0" err="1" smtClean="0">
                <a:solidFill>
                  <a:srgbClr val="660033"/>
                </a:solidFill>
                <a:latin typeface="Rockwell" pitchFamily="18" charset="0"/>
              </a:rPr>
              <a:t>E</a:t>
            </a:r>
            <a:r>
              <a:rPr lang="en-IN" sz="1600" b="1" baseline="-25000" dirty="0" smtClean="0">
                <a:solidFill>
                  <a:srgbClr val="660033"/>
                </a:solidFill>
                <a:latin typeface="Rockwell" pitchFamily="18" charset="0"/>
              </a:rPr>
              <a:t> </a:t>
            </a:r>
            <a:r>
              <a:rPr lang="en-IN" sz="1600" b="1" dirty="0" smtClean="0">
                <a:solidFill>
                  <a:srgbClr val="660033"/>
                </a:solidFill>
                <a:latin typeface="Rockwell" pitchFamily="18" charset="0"/>
              </a:rPr>
              <a:t>  =</a:t>
            </a:r>
            <a:endParaRPr lang="en-IN" sz="1600" b="1" i="1" dirty="0" smtClean="0">
              <a:solidFill>
                <a:srgbClr val="660033"/>
              </a:solidFill>
              <a:latin typeface="Rockwell" pitchFamily="18" charset="0"/>
            </a:endParaRPr>
          </a:p>
          <a:p>
            <a:r>
              <a:rPr lang="en-IN" sz="1600" b="1" dirty="0" smtClean="0">
                <a:solidFill>
                  <a:srgbClr val="660033"/>
                </a:solidFill>
                <a:latin typeface="Rockwell" pitchFamily="18" charset="0"/>
              </a:rPr>
              <a:t>	               power supplied to heat plasma</a:t>
            </a:r>
          </a:p>
          <a:p>
            <a:r>
              <a:rPr lang="en-IN" sz="1600" b="1" dirty="0" smtClean="0">
                <a:solidFill>
                  <a:srgbClr val="660033"/>
                </a:solidFill>
                <a:latin typeface="Rockwell" pitchFamily="18" charset="0"/>
              </a:rPr>
              <a:t>.</a:t>
            </a:r>
          </a:p>
          <a:p>
            <a:pPr algn="just" fontAlgn="base">
              <a:lnSpc>
                <a:spcPct val="150000"/>
              </a:lnSpc>
            </a:pPr>
            <a:r>
              <a:rPr lang="en-IN" sz="1600" b="1" dirty="0" smtClean="0">
                <a:solidFill>
                  <a:srgbClr val="660033"/>
                </a:solidFill>
                <a:latin typeface="Rockwell" pitchFamily="18" charset="0"/>
              </a:rPr>
              <a:t>where </a:t>
            </a:r>
            <a:r>
              <a:rPr lang="en-IN" sz="1600" b="1" i="1" dirty="0" err="1" smtClean="0">
                <a:solidFill>
                  <a:srgbClr val="660033"/>
                </a:solidFill>
                <a:latin typeface="Rockwell" pitchFamily="18" charset="0"/>
              </a:rPr>
              <a:t>τ</a:t>
            </a:r>
            <a:r>
              <a:rPr lang="en-IN" sz="1600" b="1" baseline="-25000" dirty="0" err="1" smtClean="0">
                <a:solidFill>
                  <a:srgbClr val="660033"/>
                </a:solidFill>
                <a:latin typeface="Rockwell" pitchFamily="18" charset="0"/>
              </a:rPr>
              <a:t>E</a:t>
            </a:r>
            <a:r>
              <a:rPr lang="en-IN" sz="1600" b="1" dirty="0" smtClean="0">
                <a:solidFill>
                  <a:srgbClr val="660033"/>
                </a:solidFill>
                <a:latin typeface="Rockwell" pitchFamily="18" charset="0"/>
              </a:rPr>
              <a:t> measures how well the magnetic field insulates the plasma. It is obvious that the larger </a:t>
            </a:r>
            <a:r>
              <a:rPr lang="en-IN" sz="1600" b="1" i="1" dirty="0" err="1" smtClean="0">
                <a:solidFill>
                  <a:srgbClr val="660033"/>
                </a:solidFill>
                <a:latin typeface="Rockwell" pitchFamily="18" charset="0"/>
              </a:rPr>
              <a:t>τ</a:t>
            </a:r>
            <a:r>
              <a:rPr lang="en-IN" sz="1600" b="1" baseline="-25000" dirty="0" err="1" smtClean="0">
                <a:solidFill>
                  <a:srgbClr val="660033"/>
                </a:solidFill>
                <a:latin typeface="Rockwell" pitchFamily="18" charset="0"/>
              </a:rPr>
              <a:t>E</a:t>
            </a:r>
            <a:r>
              <a:rPr lang="en-IN" sz="1600" b="1" dirty="0" smtClean="0">
                <a:solidFill>
                  <a:srgbClr val="660033"/>
                </a:solidFill>
                <a:latin typeface="Rockwell" pitchFamily="18" charset="0"/>
              </a:rPr>
              <a:t>, the more effective a fusion reactor will be as a net source of power.</a:t>
            </a:r>
          </a:p>
          <a:p>
            <a:pPr algn="just" fontAlgn="base">
              <a:lnSpc>
                <a:spcPct val="150000"/>
              </a:lnSpc>
            </a:pPr>
            <a:endParaRPr lang="en-IN" sz="1600" b="1" dirty="0" smtClean="0">
              <a:solidFill>
                <a:srgbClr val="660033"/>
              </a:solidFill>
              <a:latin typeface="Rockwell" pitchFamily="18" charset="0"/>
            </a:endParaRPr>
          </a:p>
          <a:p>
            <a:r>
              <a:rPr lang="en-IN" sz="1600" b="1" dirty="0" smtClean="0">
                <a:solidFill>
                  <a:srgbClr val="008000"/>
                </a:solidFill>
                <a:latin typeface="Rockwell" pitchFamily="18" charset="0"/>
              </a:rPr>
              <a:t>A measure of plasma performance is thus given by:</a:t>
            </a:r>
          </a:p>
          <a:p>
            <a:pPr algn="ctr"/>
            <a:r>
              <a:rPr lang="en-IN" sz="1600" b="1" dirty="0" err="1" smtClean="0">
                <a:solidFill>
                  <a:srgbClr val="660033"/>
                </a:solidFill>
                <a:latin typeface="Rockwell" pitchFamily="18" charset="0"/>
              </a:rPr>
              <a:t>n</a:t>
            </a:r>
            <a:r>
              <a:rPr lang="en-IN" sz="1600" b="1" baseline="-25000" dirty="0" err="1" smtClean="0">
                <a:solidFill>
                  <a:srgbClr val="660033"/>
                </a:solidFill>
                <a:latin typeface="Rockwell" pitchFamily="18" charset="0"/>
              </a:rPr>
              <a:t>DT</a:t>
            </a:r>
            <a:r>
              <a:rPr lang="en-IN" sz="1600" b="1" dirty="0" err="1" smtClean="0">
                <a:solidFill>
                  <a:srgbClr val="660033"/>
                </a:solidFill>
                <a:latin typeface="Rockwell" pitchFamily="18" charset="0"/>
              </a:rPr>
              <a:t>T</a:t>
            </a:r>
            <a:r>
              <a:rPr lang="en-IN" sz="1600" b="1" baseline="-25000" dirty="0" err="1" smtClean="0">
                <a:solidFill>
                  <a:srgbClr val="660033"/>
                </a:solidFill>
                <a:latin typeface="Rockwell" pitchFamily="18" charset="0"/>
              </a:rPr>
              <a:t>i</a:t>
            </a:r>
            <a:r>
              <a:rPr lang="en-IN" sz="1600" b="1" dirty="0" smtClean="0">
                <a:solidFill>
                  <a:srgbClr val="660033"/>
                </a:solidFill>
                <a:latin typeface="Rockwell" pitchFamily="18" charset="0"/>
              </a:rPr>
              <a:t> </a:t>
            </a:r>
            <a:r>
              <a:rPr lang="en-IN" sz="1600" b="1" i="1" dirty="0" err="1" smtClean="0">
                <a:solidFill>
                  <a:srgbClr val="660033"/>
                </a:solidFill>
                <a:latin typeface="Rockwell" pitchFamily="18" charset="0"/>
              </a:rPr>
              <a:t>τ</a:t>
            </a:r>
            <a:r>
              <a:rPr lang="en-IN" sz="1600" b="1" baseline="-25000" dirty="0" err="1" smtClean="0">
                <a:solidFill>
                  <a:srgbClr val="660033"/>
                </a:solidFill>
                <a:latin typeface="Rockwell" pitchFamily="18" charset="0"/>
              </a:rPr>
              <a:t>E</a:t>
            </a:r>
            <a:endParaRPr lang="el-GR" sz="1600" b="1" dirty="0" smtClean="0">
              <a:solidFill>
                <a:srgbClr val="660033"/>
              </a:solidFill>
            </a:endParaRPr>
          </a:p>
          <a:p>
            <a:pPr algn="ctr"/>
            <a:r>
              <a:rPr lang="en-IN" sz="1600" b="1" dirty="0" smtClean="0">
                <a:solidFill>
                  <a:srgbClr val="660033"/>
                </a:solidFill>
                <a:latin typeface="Rockwell" pitchFamily="18" charset="0"/>
              </a:rPr>
              <a:t>density * temperature * confinement</a:t>
            </a:r>
          </a:p>
          <a:p>
            <a:pPr algn="ctr"/>
            <a:endParaRPr lang="en-IN" sz="1600" b="1" dirty="0" smtClean="0">
              <a:solidFill>
                <a:srgbClr val="660033"/>
              </a:solidFill>
              <a:latin typeface="Rockwell" pitchFamily="18" charset="0"/>
            </a:endParaRPr>
          </a:p>
          <a:p>
            <a:pPr algn="ctr"/>
            <a:endParaRPr lang="en-IN" sz="1600" b="1" dirty="0" smtClean="0">
              <a:solidFill>
                <a:srgbClr val="660033"/>
              </a:solidFill>
              <a:latin typeface="Rockwell" pitchFamily="18" charset="0"/>
            </a:endParaRPr>
          </a:p>
        </p:txBody>
      </p:sp>
      <p:cxnSp>
        <p:nvCxnSpPr>
          <p:cNvPr id="4" name="Straight Connector 3"/>
          <p:cNvCxnSpPr/>
          <p:nvPr/>
        </p:nvCxnSpPr>
        <p:spPr>
          <a:xfrm>
            <a:off x="1928794" y="3143248"/>
            <a:ext cx="2928958"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cstate="print"/>
          <a:srcRect/>
          <a:stretch>
            <a:fillRect/>
          </a:stretch>
        </p:blipFill>
        <p:spPr bwMode="auto">
          <a:xfrm>
            <a:off x="2428860" y="5929330"/>
            <a:ext cx="4214842" cy="47168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5250" y="293688"/>
            <a:ext cx="7715250" cy="6411912"/>
            <a:chOff x="-60" y="185"/>
            <a:chExt cx="4860" cy="4039"/>
          </a:xfrm>
        </p:grpSpPr>
        <p:pic>
          <p:nvPicPr>
            <p:cNvPr id="254979" name="Picture 3" descr="figure1 "/>
            <p:cNvPicPr>
              <a:picLocks noChangeAspect="1" noChangeArrowheads="1"/>
            </p:cNvPicPr>
            <p:nvPr/>
          </p:nvPicPr>
          <p:blipFill>
            <a:blip r:embed="rId3" cstate="print"/>
            <a:srcRect/>
            <a:stretch>
              <a:fillRect/>
            </a:stretch>
          </p:blipFill>
          <p:spPr bwMode="auto">
            <a:xfrm>
              <a:off x="2304" y="185"/>
              <a:ext cx="2496" cy="4039"/>
            </a:xfrm>
            <a:prstGeom prst="rect">
              <a:avLst/>
            </a:prstGeom>
            <a:noFill/>
          </p:spPr>
        </p:pic>
        <p:sp>
          <p:nvSpPr>
            <p:cNvPr id="254980" name="Text Box 4"/>
            <p:cNvSpPr txBox="1">
              <a:spLocks noChangeArrowheads="1"/>
            </p:cNvSpPr>
            <p:nvPr/>
          </p:nvSpPr>
          <p:spPr bwMode="auto">
            <a:xfrm>
              <a:off x="-60" y="1488"/>
              <a:ext cx="2219" cy="1438"/>
            </a:xfrm>
            <a:prstGeom prst="rect">
              <a:avLst/>
            </a:prstGeom>
            <a:noFill/>
            <a:ln w="9525">
              <a:noFill/>
              <a:miter lim="800000"/>
              <a:headEnd/>
              <a:tailEnd/>
            </a:ln>
            <a:effectLst/>
          </p:spPr>
          <p:txBody>
            <a:bodyPr>
              <a:spAutoFit/>
            </a:bodyPr>
            <a:lstStyle/>
            <a:p>
              <a:pPr eaLnBrk="0" hangingPunct="0"/>
              <a:endParaRPr lang="en-US" sz="2400" b="1" i="1"/>
            </a:p>
            <a:p>
              <a:pPr eaLnBrk="0" hangingPunct="0"/>
              <a:endParaRPr lang="en-US" sz="2400" b="1" i="1"/>
            </a:p>
            <a:p>
              <a:pPr eaLnBrk="0" hangingPunct="0"/>
              <a:r>
                <a:rPr lang="en-US" sz="2400" b="1" i="1"/>
                <a:t>Climate change</a:t>
              </a:r>
            </a:p>
            <a:p>
              <a:pPr eaLnBrk="0" hangingPunct="0"/>
              <a:r>
                <a:rPr lang="en-US" sz="2400" b="1" i="1"/>
                <a:t>and its manifestation </a:t>
              </a:r>
            </a:p>
            <a:p>
              <a:pPr eaLnBrk="0" hangingPunct="0"/>
              <a:r>
                <a:rPr lang="en-US" sz="2400" b="1" i="1"/>
                <a:t>in terms of weather</a:t>
              </a:r>
            </a:p>
            <a:p>
              <a:pPr eaLnBrk="0" hangingPunct="0"/>
              <a:r>
                <a:rPr lang="en-US" sz="2400" b="1" i="1"/>
                <a:t>(climate extremes)</a:t>
              </a:r>
            </a:p>
          </p:txBody>
        </p:sp>
      </p:grpSp>
      <p:sp>
        <p:nvSpPr>
          <p:cNvPr id="254981" name="Rectangle 5"/>
          <p:cNvSpPr>
            <a:spLocks noChangeArrowheads="1"/>
          </p:cNvSpPr>
          <p:nvPr/>
        </p:nvSpPr>
        <p:spPr bwMode="auto">
          <a:xfrm>
            <a:off x="3505200" y="2514600"/>
            <a:ext cx="4191000" cy="4191000"/>
          </a:xfrm>
          <a:prstGeom prst="rect">
            <a:avLst/>
          </a:prstGeom>
          <a:solidFill>
            <a:schemeClr val="bg1"/>
          </a:solidFill>
          <a:ln w="9525">
            <a:noFill/>
            <a:miter lim="800000"/>
            <a:headEnd/>
            <a:tailEnd/>
          </a:ln>
          <a:effectLst/>
        </p:spPr>
        <p:txBody>
          <a:bodyPr wrap="none" anchor="ctr"/>
          <a:lstStyle/>
          <a:p>
            <a:endParaRPr lang="en-US"/>
          </a:p>
        </p:txBody>
      </p:sp>
      <p:sp>
        <p:nvSpPr>
          <p:cNvPr id="254982" name="Text Box 6"/>
          <p:cNvSpPr txBox="1">
            <a:spLocks noChangeArrowheads="1"/>
          </p:cNvSpPr>
          <p:nvPr/>
        </p:nvSpPr>
        <p:spPr bwMode="auto">
          <a:xfrm>
            <a:off x="0" y="2438400"/>
            <a:ext cx="3330575" cy="457200"/>
          </a:xfrm>
          <a:prstGeom prst="rect">
            <a:avLst/>
          </a:prstGeom>
          <a:noFill/>
          <a:ln w="9525">
            <a:noFill/>
            <a:miter lim="800000"/>
            <a:headEnd/>
            <a:tailEnd/>
          </a:ln>
          <a:effectLst/>
        </p:spPr>
        <p:txBody>
          <a:bodyPr wrap="none">
            <a:spAutoFit/>
          </a:bodyPr>
          <a:lstStyle/>
          <a:p>
            <a:pPr algn="l" eaLnBrk="0" hangingPunct="0"/>
            <a:r>
              <a:rPr lang="en-US" sz="2400" b="1" i="1"/>
              <a:t>(1) What is Climate?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500034" y="357166"/>
            <a:ext cx="6854762" cy="646331"/>
          </a:xfrm>
          <a:prstGeom prst="rect">
            <a:avLst/>
          </a:prstGeom>
        </p:spPr>
        <p:txBody>
          <a:bodyPr wrap="none">
            <a:spAutoFit/>
          </a:bodyPr>
          <a:lstStyle/>
          <a:p>
            <a:r>
              <a:rPr lang="en-IN" sz="3600" b="1" dirty="0" smtClean="0">
                <a:solidFill>
                  <a:srgbClr val="002060"/>
                </a:solidFill>
                <a:latin typeface="Rockwell" pitchFamily="18" charset="0"/>
              </a:rPr>
              <a:t>Magnetic confinement fusion</a:t>
            </a:r>
            <a:endParaRPr lang="en-IN" sz="3600" b="1" dirty="0">
              <a:solidFill>
                <a:srgbClr val="002060"/>
              </a:solidFill>
              <a:latin typeface="Rockwell" pitchFamily="18" charset="0"/>
            </a:endParaRPr>
          </a:p>
        </p:txBody>
      </p:sp>
      <p:sp>
        <p:nvSpPr>
          <p:cNvPr id="3" name="Text Box 8"/>
          <p:cNvSpPr txBox="1">
            <a:spLocks noChangeArrowheads="1"/>
          </p:cNvSpPr>
          <p:nvPr/>
        </p:nvSpPr>
        <p:spPr bwMode="auto">
          <a:xfrm>
            <a:off x="428596" y="1071546"/>
            <a:ext cx="8358246" cy="4770537"/>
          </a:xfrm>
          <a:prstGeom prst="rect">
            <a:avLst/>
          </a:prstGeom>
          <a:noFill/>
          <a:ln w="9525">
            <a:noFill/>
            <a:miter lim="800000"/>
            <a:headEnd/>
            <a:tailEnd/>
          </a:ln>
          <a:effectLst/>
        </p:spPr>
        <p:txBody>
          <a:bodyPr wrap="square">
            <a:spAutoFit/>
          </a:bodyPr>
          <a:lstStyle/>
          <a:p>
            <a:pPr algn="just">
              <a:spcBef>
                <a:spcPct val="50000"/>
              </a:spcBef>
            </a:pPr>
            <a:r>
              <a:rPr lang="tr-TR" sz="1600" b="1" dirty="0">
                <a:latin typeface="Rockwell" pitchFamily="18" charset="0"/>
              </a:rPr>
              <a:t>Efforts to control fusion first relied on the </a:t>
            </a:r>
            <a:r>
              <a:rPr lang="tr-TR" sz="1600" b="1" dirty="0">
                <a:solidFill>
                  <a:srgbClr val="C00000"/>
                </a:solidFill>
                <a:latin typeface="Rockwell" pitchFamily="18" charset="0"/>
              </a:rPr>
              <a:t>principle of magnetic confinement</a:t>
            </a:r>
            <a:r>
              <a:rPr lang="tr-TR" sz="1600" b="1" dirty="0">
                <a:latin typeface="Rockwell" pitchFamily="18" charset="0"/>
              </a:rPr>
              <a:t>, in which a powerful magnetic field traps a hot deuterium-tritium plasma long enough for fusion to begin</a:t>
            </a:r>
            <a:r>
              <a:rPr lang="tr-TR" sz="1600" b="1" dirty="0" smtClean="0">
                <a:latin typeface="Rockwell" pitchFamily="18" charset="0"/>
              </a:rPr>
              <a:t>.</a:t>
            </a:r>
            <a:endParaRPr lang="en-IN" sz="1600" b="1" dirty="0" smtClean="0">
              <a:latin typeface="Rockwell" pitchFamily="18" charset="0"/>
            </a:endParaRPr>
          </a:p>
          <a:p>
            <a:pPr algn="just">
              <a:spcBef>
                <a:spcPct val="50000"/>
              </a:spcBef>
            </a:pPr>
            <a:r>
              <a:rPr lang="en-IN" sz="1600" b="1" dirty="0" smtClean="0">
                <a:latin typeface="Rockwell" pitchFamily="18" charset="0"/>
              </a:rPr>
              <a:t>In </a:t>
            </a:r>
            <a:r>
              <a:rPr lang="en-IN" sz="1600" b="1" dirty="0" smtClean="0">
                <a:solidFill>
                  <a:srgbClr val="C00000"/>
                </a:solidFill>
                <a:latin typeface="Rockwell" pitchFamily="18" charset="0"/>
              </a:rPr>
              <a:t>magnetic confinement fusion </a:t>
            </a:r>
            <a:r>
              <a:rPr lang="en-IN" sz="1600" b="1" dirty="0" smtClean="0">
                <a:latin typeface="Rockwell" pitchFamily="18" charset="0"/>
              </a:rPr>
              <a:t>(MCF), the fuel (deuterium and tritium) is heated to a temperature which is ten times that at the centre of the Sun. The energy confinement time is maximized. The hot plasma is confined by strong magnetic fields leading to maximum densities of about 1.5 x 10</a:t>
            </a:r>
            <a:r>
              <a:rPr lang="en-IN" sz="1600" b="1" baseline="30000" dirty="0" smtClean="0">
                <a:latin typeface="Rockwell" pitchFamily="18" charset="0"/>
              </a:rPr>
              <a:t>20</a:t>
            </a:r>
            <a:r>
              <a:rPr lang="en-IN" sz="1600" b="1" dirty="0" smtClean="0">
                <a:latin typeface="Rockwell" pitchFamily="18" charset="0"/>
              </a:rPr>
              <a:t>/m</a:t>
            </a:r>
            <a:r>
              <a:rPr lang="en-IN" sz="1600" b="1" baseline="30000" dirty="0" smtClean="0">
                <a:latin typeface="Rockwell" pitchFamily="18" charset="0"/>
              </a:rPr>
              <a:t>3</a:t>
            </a:r>
            <a:r>
              <a:rPr lang="en-IN" sz="1600" b="1" dirty="0" smtClean="0">
                <a:latin typeface="Rockwell" pitchFamily="18" charset="0"/>
              </a:rPr>
              <a:t>, which is 2 x 10</a:t>
            </a:r>
            <a:r>
              <a:rPr lang="en-IN" sz="1600" b="1" baseline="30000" dirty="0" smtClean="0">
                <a:latin typeface="Rockwell" pitchFamily="18" charset="0"/>
              </a:rPr>
              <a:t>5</a:t>
            </a:r>
            <a:r>
              <a:rPr lang="en-IN" sz="1600" b="1" dirty="0" smtClean="0">
                <a:latin typeface="Rockwell" pitchFamily="18" charset="0"/>
              </a:rPr>
              <a:t> times smaller than the atom density of a gas under normal conditions.  With these densities, the energy confinement time required is in the range of 2-4 seconds.</a:t>
            </a:r>
          </a:p>
          <a:p>
            <a:pPr algn="just">
              <a:spcBef>
                <a:spcPct val="50000"/>
              </a:spcBef>
            </a:pPr>
            <a:r>
              <a:rPr lang="en-IN" sz="1600" b="1" dirty="0" err="1" smtClean="0">
                <a:latin typeface="Rockwell" pitchFamily="18" charset="0"/>
              </a:rPr>
              <a:t>Tokamak</a:t>
            </a:r>
            <a:r>
              <a:rPr lang="en-IN" sz="1600" b="1" dirty="0" smtClean="0">
                <a:latin typeface="Rockwell" pitchFamily="18" charset="0"/>
              </a:rPr>
              <a:t> configuration is used to the confinement of plasma.</a:t>
            </a:r>
          </a:p>
          <a:p>
            <a:pPr algn="just">
              <a:spcBef>
                <a:spcPct val="50000"/>
              </a:spcBef>
            </a:pPr>
            <a:r>
              <a:rPr lang="en-IN" sz="1600" b="1" dirty="0" smtClean="0">
                <a:latin typeface="Rockwell" pitchFamily="18" charset="0"/>
              </a:rPr>
              <a:t>The </a:t>
            </a:r>
            <a:r>
              <a:rPr lang="en-IN" sz="1600" b="1" dirty="0" err="1" smtClean="0">
                <a:latin typeface="Rockwell" pitchFamily="18" charset="0"/>
              </a:rPr>
              <a:t>tokamak</a:t>
            </a:r>
            <a:r>
              <a:rPr lang="en-IN" sz="1600" b="1" dirty="0" smtClean="0">
                <a:latin typeface="Rockwell" pitchFamily="18" charset="0"/>
              </a:rPr>
              <a:t> is a </a:t>
            </a:r>
            <a:r>
              <a:rPr lang="en-IN" sz="1600" b="1" dirty="0" err="1" smtClean="0">
                <a:latin typeface="Rockwell" pitchFamily="18" charset="0"/>
              </a:rPr>
              <a:t>toroidally</a:t>
            </a:r>
            <a:r>
              <a:rPr lang="en-IN" sz="1600" b="1" dirty="0" smtClean="0">
                <a:latin typeface="Rockwell" pitchFamily="18" charset="0"/>
              </a:rPr>
              <a:t> shaped device characterised by a hollow vessel or chamber, forming the “doughnut”, in which the plasma is confined by a magnetic field and bound to force field lines along a spiralling path.</a:t>
            </a:r>
          </a:p>
          <a:p>
            <a:pPr algn="just">
              <a:spcBef>
                <a:spcPct val="50000"/>
              </a:spcBef>
            </a:pPr>
            <a:r>
              <a:rPr lang="en-IN" sz="1600" b="1" dirty="0" err="1" smtClean="0">
                <a:solidFill>
                  <a:srgbClr val="C00000"/>
                </a:solidFill>
                <a:latin typeface="Rockwell" pitchFamily="18" charset="0"/>
              </a:rPr>
              <a:t>Tokamak</a:t>
            </a:r>
            <a:r>
              <a:rPr lang="en-IN" sz="1600" b="1" dirty="0" smtClean="0">
                <a:solidFill>
                  <a:srgbClr val="C00000"/>
                </a:solidFill>
                <a:latin typeface="Rockwell" pitchFamily="18" charset="0"/>
              </a:rPr>
              <a:t> Fusion Test Reactor (TFTR)</a:t>
            </a:r>
            <a:r>
              <a:rPr lang="en-IN" sz="1600" b="1" dirty="0" smtClean="0">
                <a:latin typeface="Rockwell" pitchFamily="18" charset="0"/>
              </a:rPr>
              <a:t> project has been successfully completed, and a large international Project has under development the </a:t>
            </a:r>
            <a:r>
              <a:rPr lang="en-IN" sz="1600" b="1" dirty="0" smtClean="0">
                <a:solidFill>
                  <a:srgbClr val="C00000"/>
                </a:solidFill>
                <a:latin typeface="Rockwell" pitchFamily="18" charset="0"/>
              </a:rPr>
              <a:t>ITER (</a:t>
            </a:r>
            <a:r>
              <a:rPr lang="en-US" sz="1600" b="1" dirty="0" smtClean="0">
                <a:solidFill>
                  <a:srgbClr val="C00000"/>
                </a:solidFill>
                <a:latin typeface="Rockwell" pitchFamily="18" charset="0"/>
              </a:rPr>
              <a:t>International Thermonuclear Experimental Reactor)</a:t>
            </a:r>
            <a:r>
              <a:rPr lang="en-IN" sz="1600" b="1" dirty="0" smtClean="0">
                <a:latin typeface="Rockwell" pitchFamily="18" charset="0"/>
              </a:rPr>
              <a:t> to further develop magnetic confinement fusion with the goal of energy production.</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14282" y="3357562"/>
            <a:ext cx="4500594" cy="2185214"/>
          </a:xfrm>
          <a:prstGeom prst="rect">
            <a:avLst/>
          </a:prstGeom>
        </p:spPr>
        <p:txBody>
          <a:bodyPr wrap="square">
            <a:spAutoFit/>
          </a:bodyPr>
          <a:lstStyle/>
          <a:p>
            <a:pPr algn="just"/>
            <a:r>
              <a:rPr lang="en-IN" sz="1600" b="1" dirty="0" smtClean="0">
                <a:solidFill>
                  <a:srgbClr val="002060"/>
                </a:solidFill>
                <a:latin typeface="Rockwell" pitchFamily="18" charset="0"/>
              </a:rPr>
              <a:t>To achieve fusion, the temperature levels inside the ITER machine will rise to 150 million degrees Celsius.</a:t>
            </a:r>
          </a:p>
          <a:p>
            <a:pPr algn="just"/>
            <a:endParaRPr lang="en-IN" sz="1600" b="1" dirty="0" smtClean="0">
              <a:solidFill>
                <a:srgbClr val="002060"/>
              </a:solidFill>
              <a:latin typeface="Rockwell" pitchFamily="18" charset="0"/>
            </a:endParaRPr>
          </a:p>
          <a:p>
            <a:pPr algn="just"/>
            <a:endParaRPr lang="en-IN" sz="800" b="1" dirty="0" smtClean="0">
              <a:latin typeface="Rockwell" pitchFamily="18" charset="0"/>
            </a:endParaRPr>
          </a:p>
          <a:p>
            <a:pPr algn="just"/>
            <a:r>
              <a:rPr lang="en-IN" sz="1600" b="1" dirty="0" smtClean="0">
                <a:solidFill>
                  <a:srgbClr val="002060"/>
                </a:solidFill>
                <a:latin typeface="Rockwell" pitchFamily="18" charset="0"/>
              </a:rPr>
              <a:t>ITER hopes to produce  500 Megawatts of </a:t>
            </a:r>
          </a:p>
          <a:p>
            <a:pPr algn="just"/>
            <a:r>
              <a:rPr lang="en-IN" sz="1600" b="1" dirty="0" smtClean="0">
                <a:solidFill>
                  <a:srgbClr val="002060"/>
                </a:solidFill>
                <a:latin typeface="Rockwell" pitchFamily="18" charset="0"/>
              </a:rPr>
              <a:t>electricity for  approximately 1000 </a:t>
            </a:r>
            <a:r>
              <a:rPr lang="en-IN" sz="1600" b="1" dirty="0" err="1" smtClean="0">
                <a:solidFill>
                  <a:srgbClr val="002060"/>
                </a:solidFill>
                <a:latin typeface="Rockwell" pitchFamily="18" charset="0"/>
              </a:rPr>
              <a:t>secondsby</a:t>
            </a:r>
            <a:r>
              <a:rPr lang="en-IN" sz="1600" b="1" dirty="0" smtClean="0">
                <a:solidFill>
                  <a:srgbClr val="002060"/>
                </a:solidFill>
                <a:latin typeface="Rockwell" pitchFamily="18" charset="0"/>
              </a:rPr>
              <a:t> the fusion of  0.5 grams of a  deuterium/tritium  mixture.</a:t>
            </a:r>
            <a:endParaRPr lang="en-IN" sz="1600" b="1" dirty="0">
              <a:solidFill>
                <a:srgbClr val="002060"/>
              </a:solidFill>
              <a:latin typeface="Rockwell" pitchFamily="18" charset="0"/>
            </a:endParaRPr>
          </a:p>
        </p:txBody>
      </p:sp>
      <p:pic>
        <p:nvPicPr>
          <p:cNvPr id="1025" name="Picture 1"/>
          <p:cNvPicPr>
            <a:picLocks noChangeAspect="1" noChangeArrowheads="1"/>
          </p:cNvPicPr>
          <p:nvPr/>
        </p:nvPicPr>
        <p:blipFill>
          <a:blip r:embed="rId3" cstate="print"/>
          <a:srcRect/>
          <a:stretch>
            <a:fillRect/>
          </a:stretch>
        </p:blipFill>
        <p:spPr bwMode="auto">
          <a:xfrm>
            <a:off x="4714906" y="285728"/>
            <a:ext cx="4143374" cy="4929222"/>
          </a:xfrm>
          <a:prstGeom prst="rect">
            <a:avLst/>
          </a:prstGeom>
          <a:noFill/>
          <a:ln w="9525">
            <a:noFill/>
            <a:miter lim="800000"/>
            <a:headEnd/>
            <a:tailEnd/>
          </a:ln>
          <a:effectLst/>
        </p:spPr>
      </p:pic>
      <p:sp>
        <p:nvSpPr>
          <p:cNvPr id="8" name="Text Box 4"/>
          <p:cNvSpPr txBox="1">
            <a:spLocks noChangeArrowheads="1"/>
          </p:cNvSpPr>
          <p:nvPr/>
        </p:nvSpPr>
        <p:spPr bwMode="auto">
          <a:xfrm>
            <a:off x="4643438" y="5286388"/>
            <a:ext cx="4286280" cy="1061829"/>
          </a:xfrm>
          <a:prstGeom prst="rect">
            <a:avLst/>
          </a:prstGeom>
          <a:noFill/>
          <a:ln w="9525">
            <a:noFill/>
            <a:miter lim="800000"/>
            <a:headEnd/>
            <a:tailEnd/>
          </a:ln>
          <a:effectLst/>
        </p:spPr>
        <p:txBody>
          <a:bodyPr wrap="square">
            <a:spAutoFit/>
          </a:bodyPr>
          <a:lstStyle/>
          <a:p>
            <a:pPr>
              <a:spcBef>
                <a:spcPct val="50000"/>
              </a:spcBef>
            </a:pPr>
            <a:r>
              <a:rPr lang="en-US" sz="1400" b="1" dirty="0">
                <a:latin typeface="Rockwell" pitchFamily="18" charset="0"/>
              </a:rPr>
              <a:t>plasma current ~15 Meg Amps, magnetic field ~5 Tesla/SC, </a:t>
            </a:r>
          </a:p>
          <a:p>
            <a:pPr>
              <a:spcBef>
                <a:spcPct val="50000"/>
              </a:spcBef>
            </a:pPr>
            <a:r>
              <a:rPr lang="en-US" sz="1400" b="1" dirty="0">
                <a:latin typeface="Rockwell" pitchFamily="18" charset="0"/>
              </a:rPr>
              <a:t>temperature ~ 100 million Kelvin,  density ~ 10</a:t>
            </a:r>
            <a:r>
              <a:rPr lang="en-US" sz="1400" b="1" baseline="30000" dirty="0">
                <a:latin typeface="Rockwell" pitchFamily="18" charset="0"/>
              </a:rPr>
              <a:t>14</a:t>
            </a:r>
            <a:r>
              <a:rPr lang="en-US" sz="1400" b="1" dirty="0">
                <a:latin typeface="Rockwell" pitchFamily="18" charset="0"/>
              </a:rPr>
              <a:t> m </a:t>
            </a:r>
            <a:r>
              <a:rPr lang="en-US" sz="1400" b="1" baseline="30000" dirty="0">
                <a:latin typeface="Rockwell" pitchFamily="18" charset="0"/>
              </a:rPr>
              <a:t>-3</a:t>
            </a:r>
            <a:endParaRPr lang="en-US" sz="1400" b="1" dirty="0">
              <a:latin typeface="Rockwell" pitchFamily="18" charset="0"/>
            </a:endParaRPr>
          </a:p>
        </p:txBody>
      </p:sp>
      <p:sp>
        <p:nvSpPr>
          <p:cNvPr id="9" name="Rectangle 8"/>
          <p:cNvSpPr/>
          <p:nvPr/>
        </p:nvSpPr>
        <p:spPr>
          <a:xfrm>
            <a:off x="214282" y="1000108"/>
            <a:ext cx="4572000" cy="2554545"/>
          </a:xfrm>
          <a:prstGeom prst="rect">
            <a:avLst/>
          </a:prstGeom>
        </p:spPr>
        <p:txBody>
          <a:bodyPr>
            <a:spAutoFit/>
          </a:bodyPr>
          <a:lstStyle/>
          <a:p>
            <a:pPr algn="just"/>
            <a:r>
              <a:rPr lang="en-US" sz="1600" b="1" dirty="0" smtClean="0">
                <a:solidFill>
                  <a:srgbClr val="008000"/>
                </a:solidFill>
                <a:latin typeface="Rockwell" pitchFamily="18" charset="0"/>
              </a:rPr>
              <a:t>The International Thermonuclear Experimental Reactor (ITER) to be built in France and is a collaboration between US, Europe, Japan, India, China, Russia, and Korea.</a:t>
            </a:r>
          </a:p>
          <a:p>
            <a:pPr algn="just"/>
            <a:endParaRPr lang="en-US" sz="1600" b="1" dirty="0" smtClean="0">
              <a:solidFill>
                <a:srgbClr val="008000"/>
              </a:solidFill>
              <a:latin typeface="Rockwell" pitchFamily="18" charset="0"/>
            </a:endParaRPr>
          </a:p>
          <a:p>
            <a:pPr algn="just"/>
            <a:r>
              <a:rPr lang="en-US" sz="1600" b="1" dirty="0" smtClean="0">
                <a:solidFill>
                  <a:srgbClr val="008000"/>
                </a:solidFill>
                <a:latin typeface="Rockwell" pitchFamily="18" charset="0"/>
              </a:rPr>
              <a:t>ITER is being built on the principle of </a:t>
            </a:r>
            <a:r>
              <a:rPr lang="en-IN" sz="1600" b="1" dirty="0" err="1" smtClean="0">
                <a:solidFill>
                  <a:srgbClr val="008000"/>
                </a:solidFill>
                <a:latin typeface="Rockwell" pitchFamily="18" charset="0"/>
              </a:rPr>
              <a:t>tokamak</a:t>
            </a:r>
            <a:r>
              <a:rPr lang="en-IN" sz="1600" b="1" dirty="0" smtClean="0">
                <a:solidFill>
                  <a:srgbClr val="008000"/>
                </a:solidFill>
                <a:latin typeface="Rockwell" pitchFamily="18" charset="0"/>
              </a:rPr>
              <a:t> based magnetic confinement fusion.</a:t>
            </a:r>
            <a:endParaRPr lang="en-US" sz="1600" b="1" dirty="0" smtClean="0">
              <a:solidFill>
                <a:srgbClr val="008000"/>
              </a:solidFill>
              <a:latin typeface="Rockwell" pitchFamily="18" charset="0"/>
            </a:endParaRPr>
          </a:p>
          <a:p>
            <a:pPr algn="just"/>
            <a:endParaRPr lang="en-US" sz="1600" b="1" dirty="0">
              <a:solidFill>
                <a:srgbClr val="008000"/>
              </a:solidFill>
              <a:latin typeface="Rockwell" pitchFamily="18" charset="0"/>
            </a:endParaRPr>
          </a:p>
        </p:txBody>
      </p:sp>
      <p:sp>
        <p:nvSpPr>
          <p:cNvPr id="10" name="Rectangle 9"/>
          <p:cNvSpPr/>
          <p:nvPr/>
        </p:nvSpPr>
        <p:spPr>
          <a:xfrm>
            <a:off x="214282" y="214290"/>
            <a:ext cx="7715304" cy="646331"/>
          </a:xfrm>
          <a:prstGeom prst="rect">
            <a:avLst/>
          </a:prstGeom>
        </p:spPr>
        <p:txBody>
          <a:bodyPr wrap="square">
            <a:spAutoFit/>
          </a:bodyPr>
          <a:lstStyle/>
          <a:p>
            <a:r>
              <a:rPr lang="en-IN" sz="3600" b="1" dirty="0" smtClean="0">
                <a:solidFill>
                  <a:srgbClr val="002060"/>
                </a:solidFill>
                <a:latin typeface="Rockwell" pitchFamily="18" charset="0"/>
              </a:rPr>
              <a:t>ITER: The first fusion reactor</a:t>
            </a:r>
            <a:endParaRPr lang="en-IN" sz="3600" b="1" dirty="0">
              <a:solidFill>
                <a:srgbClr val="002060"/>
              </a:solidFill>
              <a:latin typeface="Rockwell"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5" name="Content Placeholder 2"/>
          <p:cNvSpPr>
            <a:spLocks noGrp="1"/>
          </p:cNvSpPr>
          <p:nvPr>
            <p:ph idx="1"/>
          </p:nvPr>
        </p:nvSpPr>
        <p:spPr>
          <a:xfrm>
            <a:off x="457200" y="116632"/>
            <a:ext cx="8229600" cy="4525963"/>
          </a:xfrm>
        </p:spPr>
        <p:txBody>
          <a:bodyPr/>
          <a:lstStyle/>
          <a:p>
            <a:r>
              <a:rPr lang="en-GB" dirty="0" smtClean="0"/>
              <a:t>ITER a </a:t>
            </a:r>
            <a:r>
              <a:rPr lang="en-GB" dirty="0" err="1" smtClean="0"/>
              <a:t>tokamak</a:t>
            </a:r>
            <a:r>
              <a:rPr lang="en-GB" dirty="0" smtClean="0"/>
              <a:t> to demonstrate energy gain is being built in France (start operations in 2019)</a:t>
            </a:r>
          </a:p>
        </p:txBody>
      </p:sp>
      <p:sp>
        <p:nvSpPr>
          <p:cNvPr id="44040" name="TextBox 7"/>
          <p:cNvSpPr txBox="1">
            <a:spLocks noChangeArrowheads="1"/>
          </p:cNvSpPr>
          <p:nvPr/>
        </p:nvSpPr>
        <p:spPr bwMode="auto">
          <a:xfrm>
            <a:off x="7315200" y="6457950"/>
            <a:ext cx="1676400" cy="400050"/>
          </a:xfrm>
          <a:prstGeom prst="rect">
            <a:avLst/>
          </a:prstGeom>
          <a:noFill/>
          <a:ln w="9525">
            <a:noFill/>
            <a:miter lim="800000"/>
            <a:headEnd/>
            <a:tailEnd/>
          </a:ln>
        </p:spPr>
        <p:txBody>
          <a:bodyPr>
            <a:spAutoFit/>
          </a:bodyPr>
          <a:lstStyle/>
          <a:p>
            <a:pPr algn="ctr"/>
            <a:r>
              <a:rPr lang="en-GB" sz="2000">
                <a:solidFill>
                  <a:schemeClr val="bg1"/>
                </a:solidFill>
                <a:latin typeface="Arial" charset="0"/>
              </a:rPr>
              <a:t>www.iter.org</a:t>
            </a:r>
          </a:p>
        </p:txBody>
      </p:sp>
      <p:pic>
        <p:nvPicPr>
          <p:cNvPr id="95234" name="Picture 2" descr="https://upload.wikimedia.org/wikipedia/commons/4/4b/Tokamak_fields_lg.png"/>
          <p:cNvPicPr>
            <a:picLocks noChangeAspect="1" noChangeArrowheads="1"/>
          </p:cNvPicPr>
          <p:nvPr/>
        </p:nvPicPr>
        <p:blipFill>
          <a:blip r:embed="rId2" cstate="print"/>
          <a:srcRect/>
          <a:stretch>
            <a:fillRect/>
          </a:stretch>
        </p:blipFill>
        <p:spPr bwMode="auto">
          <a:xfrm>
            <a:off x="539552" y="1484784"/>
            <a:ext cx="4104456" cy="4718298"/>
          </a:xfrm>
          <a:prstGeom prst="rect">
            <a:avLst/>
          </a:prstGeom>
          <a:noFill/>
        </p:spPr>
      </p:pic>
      <p:pic>
        <p:nvPicPr>
          <p:cNvPr id="10" name="Picture 1"/>
          <p:cNvPicPr>
            <a:picLocks noChangeAspect="1" noChangeArrowheads="1"/>
          </p:cNvPicPr>
          <p:nvPr/>
        </p:nvPicPr>
        <p:blipFill>
          <a:blip r:embed="rId3" cstate="print"/>
          <a:srcRect/>
          <a:stretch>
            <a:fillRect/>
          </a:stretch>
        </p:blipFill>
        <p:spPr bwMode="auto">
          <a:xfrm>
            <a:off x="5004048" y="1484784"/>
            <a:ext cx="3851920" cy="4752528"/>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GB" smtClean="0"/>
              <a:t>The Step After That…</a:t>
            </a:r>
          </a:p>
        </p:txBody>
      </p:sp>
      <p:sp>
        <p:nvSpPr>
          <p:cNvPr id="45059" name="Content Placeholder 2"/>
          <p:cNvSpPr>
            <a:spLocks noGrp="1"/>
          </p:cNvSpPr>
          <p:nvPr>
            <p:ph idx="1"/>
          </p:nvPr>
        </p:nvSpPr>
        <p:spPr/>
        <p:txBody>
          <a:bodyPr/>
          <a:lstStyle/>
          <a:p>
            <a:r>
              <a:rPr lang="en-GB" smtClean="0"/>
              <a:t>DEMO a prototype power station</a:t>
            </a:r>
          </a:p>
          <a:p>
            <a:pPr lvl="1"/>
            <a:r>
              <a:rPr lang="en-GB" smtClean="0"/>
              <a:t>Generating 2 – 4 GW in the 2040s?</a:t>
            </a:r>
          </a:p>
        </p:txBody>
      </p:sp>
      <p:pic>
        <p:nvPicPr>
          <p:cNvPr id="45060" name="Picture 3"/>
          <p:cNvPicPr>
            <a:picLocks noChangeAspect="1"/>
          </p:cNvPicPr>
          <p:nvPr/>
        </p:nvPicPr>
        <p:blipFill>
          <a:blip r:embed="rId2" cstate="print"/>
          <a:srcRect/>
          <a:stretch>
            <a:fillRect/>
          </a:stretch>
        </p:blipFill>
        <p:spPr bwMode="auto">
          <a:xfrm>
            <a:off x="2679700" y="2625725"/>
            <a:ext cx="4483100" cy="42322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082" name="Picture 5" descr="nif-1209-18049.jpg"/>
          <p:cNvPicPr>
            <a:picLocks noChangeAspect="1"/>
          </p:cNvPicPr>
          <p:nvPr/>
        </p:nvPicPr>
        <p:blipFill>
          <a:blip r:embed="rId2" cstate="print"/>
          <a:srcRect/>
          <a:stretch>
            <a:fillRect/>
          </a:stretch>
        </p:blipFill>
        <p:spPr bwMode="auto">
          <a:xfrm>
            <a:off x="914400" y="548680"/>
            <a:ext cx="7573963" cy="5040313"/>
          </a:xfrm>
          <a:prstGeom prst="rect">
            <a:avLst/>
          </a:prstGeom>
          <a:noFill/>
          <a:ln w="9525">
            <a:noFill/>
            <a:miter lim="800000"/>
            <a:headEnd/>
            <a:tailEnd/>
          </a:ln>
        </p:spPr>
      </p:pic>
      <p:sp>
        <p:nvSpPr>
          <p:cNvPr id="46083" name="Title 3"/>
          <p:cNvSpPr>
            <a:spLocks noGrp="1"/>
          </p:cNvSpPr>
          <p:nvPr>
            <p:ph type="ctrTitle"/>
          </p:nvPr>
        </p:nvSpPr>
        <p:spPr>
          <a:xfrm>
            <a:off x="685800" y="3505200"/>
            <a:ext cx="7772400" cy="1470025"/>
          </a:xfrm>
        </p:spPr>
        <p:txBody>
          <a:bodyPr/>
          <a:lstStyle/>
          <a:p>
            <a:r>
              <a:rPr lang="en-GB" smtClean="0">
                <a:solidFill>
                  <a:srgbClr val="FFFFFF"/>
                </a:solidFill>
              </a:rPr>
              <a:t>Inertial Fusion</a:t>
            </a:r>
          </a:p>
        </p:txBody>
      </p:sp>
      <p:sp>
        <p:nvSpPr>
          <p:cNvPr id="46084" name="TextBox 6"/>
          <p:cNvSpPr txBox="1">
            <a:spLocks noChangeArrowheads="1"/>
          </p:cNvSpPr>
          <p:nvPr/>
        </p:nvSpPr>
        <p:spPr bwMode="auto">
          <a:xfrm>
            <a:off x="4495800" y="6477000"/>
            <a:ext cx="4267200" cy="307975"/>
          </a:xfrm>
          <a:prstGeom prst="rect">
            <a:avLst/>
          </a:prstGeom>
          <a:noFill/>
          <a:ln w="9525">
            <a:noFill/>
            <a:miter lim="800000"/>
            <a:headEnd/>
            <a:tailEnd/>
          </a:ln>
        </p:spPr>
        <p:txBody>
          <a:bodyPr>
            <a:spAutoFit/>
          </a:bodyPr>
          <a:lstStyle/>
          <a:p>
            <a:pPr algn="ctr"/>
            <a:r>
              <a:rPr lang="en-GB" sz="1400">
                <a:solidFill>
                  <a:srgbClr val="FFFFFF"/>
                </a:solidFill>
                <a:latin typeface="Arial" charset="0"/>
              </a:rPr>
              <a:t>NIF Lawrence Livermore National Laboratory</a:t>
            </a: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GB"/>
              <a:t>Plasma Conditions During ICF </a:t>
            </a:r>
          </a:p>
        </p:txBody>
      </p:sp>
      <p:sp>
        <p:nvSpPr>
          <p:cNvPr id="76803" name="Rectangle 3"/>
          <p:cNvSpPr>
            <a:spLocks noGrp="1" noChangeArrowheads="1"/>
          </p:cNvSpPr>
          <p:nvPr>
            <p:ph type="body" idx="1"/>
          </p:nvPr>
        </p:nvSpPr>
        <p:spPr>
          <a:xfrm>
            <a:off x="611188" y="1770063"/>
            <a:ext cx="7993062" cy="4827587"/>
          </a:xfrm>
        </p:spPr>
        <p:txBody>
          <a:bodyPr/>
          <a:lstStyle/>
          <a:p>
            <a:r>
              <a:rPr lang="en-GB" sz="2400" b="1" dirty="0"/>
              <a:t>Before compression and ignition</a:t>
            </a:r>
            <a:r>
              <a:rPr lang="en-GB" sz="2400" dirty="0"/>
              <a:t/>
            </a:r>
            <a:br>
              <a:rPr lang="en-GB" sz="2400" dirty="0"/>
            </a:br>
            <a:r>
              <a:rPr lang="en-GB" sz="800" dirty="0"/>
              <a:t/>
            </a:r>
            <a:br>
              <a:rPr lang="en-GB" sz="800" dirty="0"/>
            </a:br>
            <a:r>
              <a:rPr lang="en-GB" sz="2400" dirty="0"/>
              <a:t>Density: 		solid DT </a:t>
            </a:r>
            <a:r>
              <a:rPr lang="en-GB" sz="2400" dirty="0" smtClean="0"/>
              <a:t>pallet </a:t>
            </a:r>
            <a:r>
              <a:rPr lang="en-GB" sz="2400" dirty="0"/>
              <a:t>at 0.225 g/cm</a:t>
            </a:r>
            <a:r>
              <a:rPr lang="en-GB" sz="2400" baseline="30000" dirty="0"/>
              <a:t>3</a:t>
            </a:r>
            <a:r>
              <a:rPr lang="en-GB" sz="2400" dirty="0"/>
              <a:t> and gas</a:t>
            </a:r>
            <a:br>
              <a:rPr lang="en-GB" sz="2400" dirty="0"/>
            </a:br>
            <a:r>
              <a:rPr lang="en-GB" sz="2400" dirty="0"/>
              <a:t>Temperature: 	few Kelvin</a:t>
            </a:r>
            <a:br>
              <a:rPr lang="en-GB" sz="2400" dirty="0"/>
            </a:br>
            <a:endParaRPr lang="en-GB" sz="2400" dirty="0"/>
          </a:p>
          <a:p>
            <a:r>
              <a:rPr lang="en-GB" sz="2400" b="1" dirty="0"/>
              <a:t>During the burn phase</a:t>
            </a:r>
            <a:r>
              <a:rPr lang="en-GB" sz="2400" dirty="0"/>
              <a:t/>
            </a:r>
            <a:br>
              <a:rPr lang="en-GB" sz="2400" dirty="0"/>
            </a:br>
            <a:r>
              <a:rPr lang="en-GB" sz="800" dirty="0"/>
              <a:t/>
            </a:r>
            <a:br>
              <a:rPr lang="en-GB" sz="800" dirty="0"/>
            </a:br>
            <a:r>
              <a:rPr lang="en-GB" sz="2400" dirty="0"/>
              <a:t>Density: 		300 to 1000 times </a:t>
            </a:r>
            <a:r>
              <a:rPr lang="en-GB" sz="2400" dirty="0" smtClean="0"/>
              <a:t>solid </a:t>
            </a:r>
            <a:r>
              <a:rPr lang="en-GB" sz="2400" dirty="0"/>
              <a:t>density</a:t>
            </a:r>
            <a:br>
              <a:rPr lang="en-GB" sz="2400" dirty="0"/>
            </a:br>
            <a:r>
              <a:rPr lang="en-GB" sz="2400" dirty="0"/>
              <a:t>		 	300 to 1000 g/cm</a:t>
            </a:r>
            <a:r>
              <a:rPr lang="en-GB" sz="2400" baseline="30000" dirty="0"/>
              <a:t>3  </a:t>
            </a:r>
            <a:r>
              <a:rPr lang="en-GB" sz="2400" dirty="0">
                <a:cs typeface="Arial" charset="0"/>
              </a:rPr>
              <a:t>≈</a:t>
            </a:r>
            <a:r>
              <a:rPr lang="en-GB" sz="2400" dirty="0"/>
              <a:t> 10</a:t>
            </a:r>
            <a:r>
              <a:rPr lang="en-GB" sz="2400" baseline="30000" dirty="0"/>
              <a:t>26 </a:t>
            </a:r>
            <a:r>
              <a:rPr lang="en-GB" sz="2400" dirty="0"/>
              <a:t>cm</a:t>
            </a:r>
            <a:r>
              <a:rPr lang="en-GB" sz="2400" baseline="30000" dirty="0"/>
              <a:t>-3 </a:t>
            </a:r>
            <a:r>
              <a:rPr lang="en-GB" sz="2400" dirty="0"/>
              <a:t>Temperature: 	around 10.000.000 K or 10 </a:t>
            </a:r>
            <a:r>
              <a:rPr lang="en-GB" sz="2400" dirty="0" err="1"/>
              <a:t>keV</a:t>
            </a:r>
            <a:r>
              <a:rPr lang="en-GB" sz="2400" dirty="0"/>
              <a:t/>
            </a:r>
            <a:br>
              <a:rPr lang="en-GB" sz="2400" dirty="0"/>
            </a:br>
            <a:r>
              <a:rPr lang="en-GB" sz="2400" dirty="0"/>
              <a:t>Pressure:		around 10</a:t>
            </a:r>
            <a:r>
              <a:rPr lang="en-GB" sz="2400" baseline="30000" dirty="0"/>
              <a:t>12</a:t>
            </a:r>
            <a:r>
              <a:rPr lang="en-GB" sz="2400" dirty="0"/>
              <a:t> bar</a:t>
            </a:r>
            <a:br>
              <a:rPr lang="en-GB" sz="2400" dirty="0"/>
            </a:br>
            <a:endParaRPr lang="en-GB" sz="2400" dirty="0"/>
          </a:p>
          <a:p>
            <a:r>
              <a:rPr lang="en-GB" sz="2400" b="1" dirty="0"/>
              <a:t>Confinement time needed</a:t>
            </a:r>
            <a:r>
              <a:rPr lang="en-GB" sz="2400" dirty="0"/>
              <a:t>: around 200 </a:t>
            </a:r>
            <a:r>
              <a:rPr lang="en-GB" sz="2400" dirty="0" err="1"/>
              <a:t>ps</a:t>
            </a:r>
            <a:endParaRPr lang="en-GB" sz="2400" dirty="0"/>
          </a:p>
          <a:p>
            <a:endParaRPr lang="en-GB" sz="2400" dirty="0"/>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7" name="Title 1"/>
          <p:cNvSpPr>
            <a:spLocks noGrp="1"/>
          </p:cNvSpPr>
          <p:nvPr>
            <p:ph type="title"/>
          </p:nvPr>
        </p:nvSpPr>
        <p:spPr/>
        <p:txBody>
          <a:bodyPr/>
          <a:lstStyle/>
          <a:p>
            <a:r>
              <a:rPr lang="en-GB" smtClean="0"/>
              <a:t>The Concept</a:t>
            </a:r>
          </a:p>
        </p:txBody>
      </p:sp>
      <p:sp>
        <p:nvSpPr>
          <p:cNvPr id="47108" name="Content Placeholder 2"/>
          <p:cNvSpPr>
            <a:spLocks noGrp="1"/>
          </p:cNvSpPr>
          <p:nvPr>
            <p:ph idx="1"/>
          </p:nvPr>
        </p:nvSpPr>
        <p:spPr>
          <a:xfrm>
            <a:off x="457200" y="1484784"/>
            <a:ext cx="8229600" cy="4525963"/>
          </a:xfrm>
        </p:spPr>
        <p:txBody>
          <a:bodyPr>
            <a:normAutofit fontScale="92500" lnSpcReduction="10000"/>
          </a:bodyPr>
          <a:lstStyle/>
          <a:p>
            <a:pPr eaLnBrk="1" hangingPunct="1"/>
            <a:r>
              <a:rPr lang="en-GB" dirty="0" smtClean="0"/>
              <a:t>Inertial Fusion relies on extracting fusion energy from a freely expanding plasma in a series of micro-explosions</a:t>
            </a:r>
          </a:p>
          <a:p>
            <a:pPr eaLnBrk="1" hangingPunct="1"/>
            <a:r>
              <a:rPr lang="en-GB" dirty="0" smtClean="0"/>
              <a:t>There is no confinement, but by analogy with magnetic (confinement) fusion the “confinement” time is determined by inertia</a:t>
            </a:r>
          </a:p>
          <a:p>
            <a:pPr eaLnBrk="1" hangingPunct="1">
              <a:buFont typeface="Wingdings" charset="2"/>
              <a:buNone/>
            </a:pPr>
            <a:r>
              <a:rPr lang="en-GB" dirty="0" smtClean="0"/>
              <a:t>			</a:t>
            </a:r>
          </a:p>
          <a:p>
            <a:pPr lvl="2" eaLnBrk="1" hangingPunct="1"/>
            <a:endParaRPr lang="en-GB" sz="1800" dirty="0" smtClean="0"/>
          </a:p>
          <a:p>
            <a:pPr lvl="2" eaLnBrk="1" hangingPunct="1"/>
            <a:endParaRPr lang="en-GB" sz="1800" dirty="0" smtClean="0"/>
          </a:p>
          <a:p>
            <a:pPr lvl="1" eaLnBrk="1" hangingPunct="1"/>
            <a:r>
              <a:rPr lang="en-GB" dirty="0" smtClean="0"/>
              <a:t>After this time cooling due to expansion will lead to a rapid drop in the fusion reaction rate</a:t>
            </a:r>
          </a:p>
          <a:p>
            <a:endParaRPr lang="en-GB" dirty="0" smtClean="0"/>
          </a:p>
        </p:txBody>
      </p:sp>
      <p:graphicFrame>
        <p:nvGraphicFramePr>
          <p:cNvPr id="47106" name="Object 2"/>
          <p:cNvGraphicFramePr>
            <a:graphicFrameLocks noChangeAspect="1"/>
          </p:cNvGraphicFramePr>
          <p:nvPr/>
        </p:nvGraphicFramePr>
        <p:xfrm>
          <a:off x="1420813" y="4229100"/>
          <a:ext cx="1595437" cy="962025"/>
        </p:xfrm>
        <a:graphic>
          <a:graphicData uri="http://schemas.openxmlformats.org/presentationml/2006/ole">
            <p:oleObj spid="_x0000_s54274" name="Equation" r:id="rId3" imgW="799920" imgH="482400" progId="Equation.3">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10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10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1" name="Title 1"/>
          <p:cNvSpPr>
            <a:spLocks noGrp="1"/>
          </p:cNvSpPr>
          <p:nvPr>
            <p:ph type="title"/>
          </p:nvPr>
        </p:nvSpPr>
        <p:spPr/>
        <p:txBody>
          <a:bodyPr/>
          <a:lstStyle/>
          <a:p>
            <a:r>
              <a:rPr lang="en-GB" dirty="0" smtClean="0"/>
              <a:t>Requirements</a:t>
            </a:r>
          </a:p>
        </p:txBody>
      </p:sp>
      <p:sp>
        <p:nvSpPr>
          <p:cNvPr id="48132" name="Content Placeholder 2"/>
          <p:cNvSpPr>
            <a:spLocks noGrp="1"/>
          </p:cNvSpPr>
          <p:nvPr>
            <p:ph idx="1"/>
          </p:nvPr>
        </p:nvSpPr>
        <p:spPr>
          <a:xfrm>
            <a:off x="457200" y="1268760"/>
            <a:ext cx="8229600" cy="4525963"/>
          </a:xfrm>
        </p:spPr>
        <p:txBody>
          <a:bodyPr>
            <a:noAutofit/>
          </a:bodyPr>
          <a:lstStyle/>
          <a:p>
            <a:r>
              <a:rPr lang="en-GB" sz="2000" dirty="0" smtClean="0"/>
              <a:t>Assuming constant density and temperature during the confinement time and no reactions afterwards the burn fraction at 10 </a:t>
            </a:r>
            <a:r>
              <a:rPr lang="en-GB" sz="2000" dirty="0" err="1" smtClean="0"/>
              <a:t>keV</a:t>
            </a:r>
            <a:r>
              <a:rPr lang="en-GB" sz="2000" dirty="0" smtClean="0"/>
              <a:t> (</a:t>
            </a:r>
            <a:r>
              <a:rPr lang="en-GB" sz="2000" i="1" dirty="0" err="1" smtClean="0"/>
              <a:t>kT</a:t>
            </a:r>
            <a:r>
              <a:rPr lang="en-GB" sz="2000" dirty="0" smtClean="0"/>
              <a:t>/</a:t>
            </a:r>
            <a:r>
              <a:rPr lang="en-GB" sz="2000" i="1" dirty="0" smtClean="0"/>
              <a:t>e</a:t>
            </a:r>
            <a:r>
              <a:rPr lang="en-GB" sz="2000" dirty="0" smtClean="0"/>
              <a:t>, 10</a:t>
            </a:r>
            <a:r>
              <a:rPr lang="en-GB" sz="2000" baseline="30000" dirty="0" smtClean="0"/>
              <a:t>8</a:t>
            </a:r>
            <a:r>
              <a:rPr lang="en-GB" sz="2000" dirty="0" smtClean="0"/>
              <a:t> K) is given by:</a:t>
            </a:r>
          </a:p>
          <a:p>
            <a:endParaRPr lang="en-GB" sz="2000" dirty="0" smtClean="0"/>
          </a:p>
          <a:p>
            <a:endParaRPr lang="en-GB" sz="2000" dirty="0" smtClean="0"/>
          </a:p>
          <a:p>
            <a:endParaRPr lang="en-GB" sz="2000" dirty="0" smtClean="0"/>
          </a:p>
          <a:p>
            <a:pPr lvl="1"/>
            <a:r>
              <a:rPr lang="en-GB" sz="2000" dirty="0" smtClean="0"/>
              <a:t>Numerical modelling gives a burn parameter of 7 g cm</a:t>
            </a:r>
            <a:r>
              <a:rPr lang="en-GB" sz="2000" baseline="30000" dirty="0" smtClean="0"/>
              <a:t>-2</a:t>
            </a:r>
            <a:r>
              <a:rPr lang="en-GB" sz="2000" dirty="0" smtClean="0"/>
              <a:t> provided that </a:t>
            </a:r>
            <a:r>
              <a:rPr lang="en-GB" sz="2000" i="1" dirty="0" smtClean="0">
                <a:sym typeface="Symbol" charset="2"/>
              </a:rPr>
              <a:t>R</a:t>
            </a:r>
            <a:r>
              <a:rPr lang="en-GB" sz="2000" dirty="0" smtClean="0">
                <a:sym typeface="Symbol" charset="2"/>
              </a:rPr>
              <a:t> &gt; 1.5 g cm</a:t>
            </a:r>
            <a:r>
              <a:rPr lang="en-GB" sz="2000" baseline="30000" dirty="0" smtClean="0">
                <a:sym typeface="Symbol" charset="2"/>
              </a:rPr>
              <a:t>-2</a:t>
            </a:r>
            <a:r>
              <a:rPr lang="en-GB" sz="2000" dirty="0" smtClean="0">
                <a:sym typeface="Symbol" charset="2"/>
              </a:rPr>
              <a:t>, below this</a:t>
            </a:r>
            <a:r>
              <a:rPr lang="en-GB" sz="2000" i="1" dirty="0" smtClean="0">
                <a:latin typeface="Times" charset="0"/>
                <a:cs typeface="Times" charset="0"/>
                <a:sym typeface="Symbol" charset="2"/>
              </a:rPr>
              <a:t> f</a:t>
            </a:r>
            <a:r>
              <a:rPr lang="en-GB" sz="2000" dirty="0" smtClean="0">
                <a:latin typeface="Times" charset="0"/>
                <a:cs typeface="Times" charset="0"/>
                <a:sym typeface="Symbol" charset="2"/>
              </a:rPr>
              <a:t> </a:t>
            </a:r>
            <a:r>
              <a:rPr lang="en-GB" sz="2000" i="1" dirty="0" smtClean="0">
                <a:latin typeface="Times" charset="0"/>
                <a:cs typeface="Times" charset="0"/>
                <a:sym typeface="Symbol" charset="2"/>
              </a:rPr>
              <a:t> </a:t>
            </a:r>
            <a:r>
              <a:rPr lang="en-GB" sz="2000" dirty="0" smtClean="0">
                <a:sym typeface="Symbol" charset="2"/>
              </a:rPr>
              <a:t>falls rapidly</a:t>
            </a:r>
          </a:p>
          <a:p>
            <a:pPr lvl="1"/>
            <a:endParaRPr lang="en-GB" sz="2000" dirty="0" smtClean="0">
              <a:sym typeface="Symbol" charset="2"/>
            </a:endParaRPr>
          </a:p>
          <a:p>
            <a:pPr eaLnBrk="1" hangingPunct="1"/>
            <a:r>
              <a:rPr lang="en-GB" sz="2000" dirty="0" smtClean="0"/>
              <a:t>A containable yield requires a mass &lt; 10 mg therefore </a:t>
            </a:r>
            <a:r>
              <a:rPr lang="en-GB" sz="2000" i="1" dirty="0" smtClean="0">
                <a:sym typeface="Symbol" charset="2"/>
              </a:rPr>
              <a:t>R</a:t>
            </a:r>
            <a:r>
              <a:rPr lang="en-GB" sz="2000" dirty="0" smtClean="0">
                <a:sym typeface="Symbol" charset="2"/>
              </a:rPr>
              <a:t> &gt; 6 g cm</a:t>
            </a:r>
            <a:r>
              <a:rPr lang="en-GB" sz="2000" baseline="30000" dirty="0" smtClean="0">
                <a:sym typeface="Symbol" charset="2"/>
              </a:rPr>
              <a:t>-2</a:t>
            </a:r>
            <a:r>
              <a:rPr lang="en-GB" sz="2000" dirty="0" smtClean="0">
                <a:sym typeface="Symbol" charset="2"/>
              </a:rPr>
              <a:t> requires </a:t>
            </a:r>
            <a:r>
              <a:rPr lang="en-GB" sz="2000" i="1" u="sng" dirty="0" smtClean="0">
                <a:sym typeface="Symbol" charset="2"/>
              </a:rPr>
              <a:t></a:t>
            </a:r>
            <a:r>
              <a:rPr lang="en-GB" sz="2000" u="sng" dirty="0" smtClean="0"/>
              <a:t> &gt; 300 g cm</a:t>
            </a:r>
            <a:r>
              <a:rPr lang="en-GB" sz="2000" u="sng" baseline="30000" dirty="0" smtClean="0"/>
              <a:t>-3</a:t>
            </a:r>
            <a:endParaRPr lang="en-GB" sz="2000" u="sng" dirty="0" smtClean="0"/>
          </a:p>
          <a:p>
            <a:pPr lvl="1" eaLnBrk="1" hangingPunct="1"/>
            <a:r>
              <a:rPr lang="en-GB" sz="2000" dirty="0" smtClean="0"/>
              <a:t>1000 times solid density (atoms m</a:t>
            </a:r>
            <a:r>
              <a:rPr lang="en-GB" sz="2000" baseline="30000" dirty="0" smtClean="0"/>
              <a:t>-3</a:t>
            </a:r>
            <a:r>
              <a:rPr lang="en-GB" sz="2000" dirty="0" smtClean="0"/>
              <a:t>)</a:t>
            </a:r>
          </a:p>
          <a:p>
            <a:pPr lvl="1" eaLnBrk="1" hangingPunct="1"/>
            <a:r>
              <a:rPr lang="en-GB" sz="2000" dirty="0" smtClean="0"/>
              <a:t>The need for such astronomical densities is the major challenge of inertial fusion</a:t>
            </a:r>
          </a:p>
          <a:p>
            <a:endParaRPr lang="en-GB" sz="2000" dirty="0" smtClean="0"/>
          </a:p>
          <a:p>
            <a:endParaRPr lang="en-GB" sz="2000" dirty="0" smtClean="0"/>
          </a:p>
        </p:txBody>
      </p:sp>
      <p:graphicFrame>
        <p:nvGraphicFramePr>
          <p:cNvPr id="48130" name="Object 2"/>
          <p:cNvGraphicFramePr>
            <a:graphicFrameLocks noChangeAspect="1"/>
          </p:cNvGraphicFramePr>
          <p:nvPr/>
        </p:nvGraphicFramePr>
        <p:xfrm>
          <a:off x="2987824" y="2276872"/>
          <a:ext cx="2519363" cy="865188"/>
        </p:xfrm>
        <a:graphic>
          <a:graphicData uri="http://schemas.openxmlformats.org/presentationml/2006/ole">
            <p:oleObj spid="_x0000_s55298" name="Equation" r:id="rId3" imgW="1257300" imgH="431800" progId="Equation.3">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13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13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13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13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9154" name="Picture 4"/>
          <p:cNvPicPr>
            <a:picLocks noChangeAspect="1" noChangeArrowheads="1"/>
          </p:cNvPicPr>
          <p:nvPr/>
        </p:nvPicPr>
        <p:blipFill>
          <a:blip r:embed="rId2" cstate="print"/>
          <a:srcRect t="23293" r="53802" b="32869"/>
          <a:stretch>
            <a:fillRect/>
          </a:stretch>
        </p:blipFill>
        <p:spPr bwMode="auto">
          <a:xfrm>
            <a:off x="2133600" y="4077072"/>
            <a:ext cx="5230813" cy="2514600"/>
          </a:xfrm>
          <a:prstGeom prst="rect">
            <a:avLst/>
          </a:prstGeom>
          <a:noFill/>
          <a:ln w="9525">
            <a:noFill/>
            <a:miter lim="800000"/>
            <a:headEnd/>
            <a:tailEnd/>
          </a:ln>
        </p:spPr>
      </p:pic>
      <p:sp>
        <p:nvSpPr>
          <p:cNvPr id="49155" name="Title 1"/>
          <p:cNvSpPr>
            <a:spLocks noGrp="1"/>
          </p:cNvSpPr>
          <p:nvPr>
            <p:ph type="title"/>
          </p:nvPr>
        </p:nvSpPr>
        <p:spPr/>
        <p:txBody>
          <a:bodyPr/>
          <a:lstStyle/>
          <a:p>
            <a:r>
              <a:rPr lang="en-GB" smtClean="0"/>
              <a:t>Achieving High Densities</a:t>
            </a:r>
          </a:p>
        </p:txBody>
      </p:sp>
      <p:sp>
        <p:nvSpPr>
          <p:cNvPr id="49156" name="Content Placeholder 2"/>
          <p:cNvSpPr>
            <a:spLocks noGrp="1"/>
          </p:cNvSpPr>
          <p:nvPr>
            <p:ph idx="1"/>
          </p:nvPr>
        </p:nvSpPr>
        <p:spPr>
          <a:xfrm>
            <a:off x="467544" y="1484784"/>
            <a:ext cx="8229600" cy="4525963"/>
          </a:xfrm>
        </p:spPr>
        <p:txBody>
          <a:bodyPr>
            <a:normAutofit/>
          </a:bodyPr>
          <a:lstStyle/>
          <a:p>
            <a:pPr eaLnBrk="1" hangingPunct="1"/>
            <a:r>
              <a:rPr lang="en-GB" sz="2000" dirty="0" smtClean="0"/>
              <a:t>A hollow sphere ~ mm in diameter is compressed by heating the outside to produce an expanding plasma that acts like a rocket propelling the shell inwards</a:t>
            </a:r>
          </a:p>
          <a:p>
            <a:pPr lvl="1" eaLnBrk="1" hangingPunct="1"/>
            <a:r>
              <a:rPr lang="en-GB" sz="2000" dirty="0" smtClean="0"/>
              <a:t>The inside must remain degenerate in order to minimize the pressure (~ 790 </a:t>
            </a:r>
            <a:r>
              <a:rPr lang="en-GB" sz="2000" dirty="0" err="1" smtClean="0"/>
              <a:t>eV</a:t>
            </a:r>
            <a:r>
              <a:rPr lang="en-GB" sz="2000" dirty="0" smtClean="0"/>
              <a:t> at 300 g cm</a:t>
            </a:r>
            <a:r>
              <a:rPr lang="en-GB" sz="2000" baseline="30000" dirty="0" smtClean="0"/>
              <a:t>-3</a:t>
            </a:r>
            <a:r>
              <a:rPr lang="en-GB" sz="2000" dirty="0" smtClean="0"/>
              <a:t> giving ~ 30 </a:t>
            </a:r>
            <a:r>
              <a:rPr lang="en-GB" sz="2000" dirty="0" err="1" smtClean="0"/>
              <a:t>Gbar</a:t>
            </a:r>
            <a:r>
              <a:rPr lang="en-GB" sz="2000" dirty="0" smtClean="0"/>
              <a:t>)</a:t>
            </a:r>
          </a:p>
          <a:p>
            <a:pPr lvl="1" eaLnBrk="1" hangingPunct="1"/>
            <a:r>
              <a:rPr lang="en-GB" sz="2000" dirty="0" smtClean="0"/>
              <a:t>Compression time ~ 10</a:t>
            </a:r>
            <a:r>
              <a:rPr lang="en-GB" sz="2000" baseline="30000" dirty="0" smtClean="0"/>
              <a:t>-8</a:t>
            </a:r>
            <a:r>
              <a:rPr lang="en-GB" sz="2000" dirty="0" smtClean="0"/>
              <a:t> s</a:t>
            </a:r>
          </a:p>
          <a:p>
            <a:pPr lvl="1" eaLnBrk="1" hangingPunct="1"/>
            <a:r>
              <a:rPr lang="en-GB" sz="2000" dirty="0" smtClean="0"/>
              <a:t>Minimum absorbed energy ~ 100 kJ </a:t>
            </a:r>
          </a:p>
          <a:p>
            <a:endParaRPr lang="en-GB" sz="2000"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15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15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15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771" name="Picture 3"/>
          <p:cNvPicPr>
            <a:picLocks noChangeAspect="1" noChangeArrowheads="1"/>
          </p:cNvPicPr>
          <p:nvPr/>
        </p:nvPicPr>
        <p:blipFill>
          <a:blip r:embed="rId2" cstate="print"/>
          <a:srcRect/>
          <a:stretch>
            <a:fillRect/>
          </a:stretch>
        </p:blipFill>
        <p:spPr bwMode="auto">
          <a:xfrm>
            <a:off x="428596" y="1500174"/>
            <a:ext cx="8143932" cy="5072098"/>
          </a:xfrm>
          <a:prstGeom prst="rect">
            <a:avLst/>
          </a:prstGeom>
          <a:noFill/>
          <a:ln w="9525">
            <a:noFill/>
            <a:miter lim="800000"/>
            <a:headEnd/>
            <a:tailEnd/>
          </a:ln>
          <a:effectLst/>
        </p:spPr>
      </p:pic>
      <p:sp>
        <p:nvSpPr>
          <p:cNvPr id="4" name="Rectangle 3"/>
          <p:cNvSpPr/>
          <p:nvPr/>
        </p:nvSpPr>
        <p:spPr>
          <a:xfrm>
            <a:off x="142845" y="642918"/>
            <a:ext cx="8858312" cy="754053"/>
          </a:xfrm>
          <a:prstGeom prst="rect">
            <a:avLst/>
          </a:prstGeom>
        </p:spPr>
        <p:txBody>
          <a:bodyPr wrap="square">
            <a:spAutoFit/>
          </a:bodyPr>
          <a:lstStyle/>
          <a:p>
            <a:r>
              <a:rPr lang="en-IN" sz="4300" b="1" dirty="0" smtClean="0">
                <a:solidFill>
                  <a:srgbClr val="008000"/>
                </a:solidFill>
                <a:latin typeface="Rockwell" pitchFamily="18" charset="0"/>
              </a:rPr>
              <a:t>Controlling Fusion using Inertia</a:t>
            </a:r>
            <a:endParaRPr lang="en-IN" sz="4300" b="1" dirty="0">
              <a:solidFill>
                <a:srgbClr val="008000"/>
              </a:solidFill>
              <a:latin typeface="Rockwell" pitchFamily="18" charset="0"/>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02" name="Picture 2" descr="figure1 "/>
          <p:cNvPicPr>
            <a:picLocks noChangeAspect="1" noChangeArrowheads="1"/>
          </p:cNvPicPr>
          <p:nvPr/>
        </p:nvPicPr>
        <p:blipFill>
          <a:blip r:embed="rId3" cstate="print"/>
          <a:srcRect/>
          <a:stretch>
            <a:fillRect/>
          </a:stretch>
        </p:blipFill>
        <p:spPr bwMode="auto">
          <a:xfrm>
            <a:off x="3657600" y="293688"/>
            <a:ext cx="3962400" cy="6411912"/>
          </a:xfrm>
          <a:prstGeom prst="rect">
            <a:avLst/>
          </a:prstGeom>
          <a:noFill/>
        </p:spPr>
      </p:pic>
      <p:sp>
        <p:nvSpPr>
          <p:cNvPr id="256003" name="Text Box 3"/>
          <p:cNvSpPr txBox="1">
            <a:spLocks noChangeArrowheads="1"/>
          </p:cNvSpPr>
          <p:nvPr/>
        </p:nvSpPr>
        <p:spPr bwMode="auto">
          <a:xfrm>
            <a:off x="-95250" y="2698750"/>
            <a:ext cx="3522663" cy="1552575"/>
          </a:xfrm>
          <a:prstGeom prst="rect">
            <a:avLst/>
          </a:prstGeom>
          <a:noFill/>
          <a:ln w="9525">
            <a:noFill/>
            <a:miter lim="800000"/>
            <a:headEnd/>
            <a:tailEnd/>
          </a:ln>
          <a:effectLst/>
        </p:spPr>
        <p:txBody>
          <a:bodyPr wrap="none">
            <a:spAutoFit/>
          </a:bodyPr>
          <a:lstStyle/>
          <a:p>
            <a:pPr eaLnBrk="0" hangingPunct="0"/>
            <a:r>
              <a:rPr lang="en-US" sz="2400" b="1" i="1"/>
              <a:t>Climate change</a:t>
            </a:r>
          </a:p>
          <a:p>
            <a:pPr eaLnBrk="0" hangingPunct="0"/>
            <a:r>
              <a:rPr lang="en-US" sz="2400" b="1" i="1"/>
              <a:t>and its manifestation </a:t>
            </a:r>
          </a:p>
          <a:p>
            <a:pPr eaLnBrk="0" hangingPunct="0"/>
            <a:r>
              <a:rPr lang="en-US" sz="2400" b="1" i="1"/>
              <a:t>in terms of weather</a:t>
            </a:r>
          </a:p>
          <a:p>
            <a:pPr eaLnBrk="0" hangingPunct="0"/>
            <a:r>
              <a:rPr lang="en-US" sz="2400" b="1" i="1"/>
              <a:t>(climate extremes)</a:t>
            </a:r>
          </a:p>
        </p:txBody>
      </p:sp>
      <p:sp>
        <p:nvSpPr>
          <p:cNvPr id="256004" name="Rectangle 4"/>
          <p:cNvSpPr>
            <a:spLocks noChangeArrowheads="1"/>
          </p:cNvSpPr>
          <p:nvPr/>
        </p:nvSpPr>
        <p:spPr bwMode="auto">
          <a:xfrm>
            <a:off x="3505200" y="4648200"/>
            <a:ext cx="4191000" cy="2057400"/>
          </a:xfrm>
          <a:prstGeom prst="rect">
            <a:avLst/>
          </a:prstGeom>
          <a:solidFill>
            <a:schemeClr val="bg1"/>
          </a:solidFill>
          <a:ln w="9525">
            <a:noFill/>
            <a:miter lim="800000"/>
            <a:headEnd/>
            <a:tailEnd/>
          </a:ln>
          <a:effec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GB" smtClean="0"/>
              <a:t>Achieving High Temperatures</a:t>
            </a:r>
          </a:p>
        </p:txBody>
      </p:sp>
      <p:sp>
        <p:nvSpPr>
          <p:cNvPr id="50179" name="Content Placeholder 2"/>
          <p:cNvSpPr>
            <a:spLocks noGrp="1"/>
          </p:cNvSpPr>
          <p:nvPr>
            <p:ph idx="1"/>
          </p:nvPr>
        </p:nvSpPr>
        <p:spPr/>
        <p:txBody>
          <a:bodyPr>
            <a:normAutofit/>
          </a:bodyPr>
          <a:lstStyle/>
          <a:p>
            <a:r>
              <a:rPr lang="en-GB" sz="2400" dirty="0" smtClean="0"/>
              <a:t>If the implosion velocity exceeds 10</a:t>
            </a:r>
            <a:r>
              <a:rPr lang="en-GB" sz="2400" baseline="30000" dirty="0" smtClean="0"/>
              <a:t>5</a:t>
            </a:r>
            <a:r>
              <a:rPr lang="en-GB" sz="2400" dirty="0" smtClean="0"/>
              <a:t> m s</a:t>
            </a:r>
            <a:r>
              <a:rPr lang="en-GB" sz="2400" baseline="30000" dirty="0" smtClean="0"/>
              <a:t>-1</a:t>
            </a:r>
            <a:r>
              <a:rPr lang="en-GB" sz="2400" dirty="0" smtClean="0"/>
              <a:t> then the collision of the walls at the centre leads to temperatures sufficient to start fusion reactions and the alpha particles heat the rest of the plasma</a:t>
            </a:r>
          </a:p>
        </p:txBody>
      </p:sp>
      <p:pic>
        <p:nvPicPr>
          <p:cNvPr id="50180" name="Picture 4"/>
          <p:cNvPicPr>
            <a:picLocks noChangeAspect="1" noChangeArrowheads="1"/>
          </p:cNvPicPr>
          <p:nvPr/>
        </p:nvPicPr>
        <p:blipFill>
          <a:blip r:embed="rId2" cstate="print"/>
          <a:srcRect l="4672" t="23418" r="9344" b="23479"/>
          <a:stretch>
            <a:fillRect/>
          </a:stretch>
        </p:blipFill>
        <p:spPr bwMode="auto">
          <a:xfrm>
            <a:off x="609600" y="3657600"/>
            <a:ext cx="7848600" cy="2449513"/>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cstate="print"/>
          <a:srcRect/>
          <a:stretch>
            <a:fillRect/>
          </a:stretch>
        </p:blipFill>
        <p:spPr bwMode="auto">
          <a:xfrm>
            <a:off x="1000100" y="3071810"/>
            <a:ext cx="5000660" cy="2273300"/>
          </a:xfrm>
          <a:prstGeom prst="rect">
            <a:avLst/>
          </a:prstGeom>
          <a:noFill/>
          <a:ln w="9525">
            <a:noFill/>
            <a:round/>
            <a:headEnd/>
            <a:tailEnd/>
          </a:ln>
          <a:effectLst/>
        </p:spPr>
      </p:pic>
      <p:sp>
        <p:nvSpPr>
          <p:cNvPr id="6" name="Rectangle 5"/>
          <p:cNvSpPr/>
          <p:nvPr/>
        </p:nvSpPr>
        <p:spPr>
          <a:xfrm>
            <a:off x="142844" y="1071546"/>
            <a:ext cx="4572000" cy="1200329"/>
          </a:xfrm>
          <a:prstGeom prst="rect">
            <a:avLst/>
          </a:prstGeom>
        </p:spPr>
        <p:txBody>
          <a:bodyPr>
            <a:spAutoFit/>
          </a:bodyPr>
          <a:lstStyle/>
          <a:p>
            <a:pPr marL="341313" indent="-341313">
              <a:buClr>
                <a:srgbClr val="001D4B"/>
              </a:buClr>
              <a:buFont typeface="Verdana"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de-DE" b="1" u="sng" dirty="0" smtClean="0">
                <a:solidFill>
                  <a:srgbClr val="660033"/>
                </a:solidFill>
                <a:latin typeface="Rockwell" pitchFamily="18" charset="0"/>
              </a:rPr>
              <a:t>Direct Drive:</a:t>
            </a:r>
          </a:p>
          <a:p>
            <a:pPr marL="341313" indent="-341313">
              <a:buClr>
                <a:srgbClr val="001D4B"/>
              </a:buClr>
              <a:buFont typeface="Verdana"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de-DE" u="sng" dirty="0" smtClean="0"/>
          </a:p>
          <a:p>
            <a:pPr marL="341313" indent="-341313">
              <a:buClr>
                <a:srgbClr val="001D4B"/>
              </a:buClr>
              <a:buFont typeface="Verdan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de-DE" b="1" dirty="0" smtClean="0">
                <a:solidFill>
                  <a:srgbClr val="006600"/>
                </a:solidFill>
                <a:latin typeface="Rockwell" pitchFamily="18" charset="0"/>
              </a:rPr>
              <a:t>Laser Beams are focused onto the </a:t>
            </a:r>
          </a:p>
          <a:p>
            <a:pPr marL="341313" indent="-341313">
              <a:buClr>
                <a:srgbClr val="001D4B"/>
              </a:buClr>
              <a:tabLst>
                <a:tab pos="911225" algn="l"/>
                <a:tab pos="1825625" algn="l"/>
                <a:tab pos="2740025" algn="l"/>
                <a:tab pos="3654425" algn="l"/>
                <a:tab pos="4568825" algn="l"/>
                <a:tab pos="5483225" algn="l"/>
                <a:tab pos="6397625" algn="l"/>
                <a:tab pos="7312025" algn="l"/>
                <a:tab pos="8226425" algn="l"/>
                <a:tab pos="9140825" algn="l"/>
                <a:tab pos="10055225" algn="l"/>
              </a:tabLst>
            </a:pPr>
            <a:r>
              <a:rPr lang="de-DE" b="1" dirty="0" smtClean="0">
                <a:solidFill>
                  <a:srgbClr val="006600"/>
                </a:solidFill>
                <a:latin typeface="Rockwell" pitchFamily="18" charset="0"/>
              </a:rPr>
              <a:t>	surface of the target </a:t>
            </a:r>
            <a:r>
              <a:rPr lang="de-DE" b="1" dirty="0" smtClean="0">
                <a:solidFill>
                  <a:srgbClr val="FF0000"/>
                </a:solidFill>
                <a:latin typeface="Rockwell" pitchFamily="18" charset="0"/>
              </a:rPr>
              <a:t>(</a:t>
            </a:r>
            <a:r>
              <a:rPr lang="en-IN" b="1" dirty="0" smtClean="0">
                <a:solidFill>
                  <a:srgbClr val="FF0000"/>
                </a:solidFill>
                <a:latin typeface="Rockwell" pitchFamily="18" charset="0"/>
              </a:rPr>
              <a:t> pellet of fuel)</a:t>
            </a:r>
            <a:endParaRPr lang="de-DE" b="1" dirty="0">
              <a:solidFill>
                <a:srgbClr val="FF0000"/>
              </a:solidFill>
              <a:latin typeface="Rockwell" pitchFamily="18" charset="0"/>
            </a:endParaRPr>
          </a:p>
        </p:txBody>
      </p:sp>
      <p:pic>
        <p:nvPicPr>
          <p:cNvPr id="7" name="Picture 4"/>
          <p:cNvPicPr>
            <a:picLocks noChangeAspect="1" noChangeArrowheads="1"/>
          </p:cNvPicPr>
          <p:nvPr/>
        </p:nvPicPr>
        <p:blipFill>
          <a:blip r:embed="rId3" cstate="print"/>
          <a:srcRect/>
          <a:stretch>
            <a:fillRect/>
          </a:stretch>
        </p:blipFill>
        <p:spPr bwMode="auto">
          <a:xfrm>
            <a:off x="3560763" y="3084526"/>
            <a:ext cx="5080000" cy="2273300"/>
          </a:xfrm>
          <a:prstGeom prst="rect">
            <a:avLst/>
          </a:prstGeom>
          <a:noFill/>
          <a:ln w="9525">
            <a:noFill/>
            <a:round/>
            <a:headEnd/>
            <a:tailEnd/>
          </a:ln>
          <a:effectLst/>
        </p:spPr>
      </p:pic>
      <p:sp>
        <p:nvSpPr>
          <p:cNvPr id="8" name="Rectangle 7"/>
          <p:cNvSpPr/>
          <p:nvPr/>
        </p:nvSpPr>
        <p:spPr>
          <a:xfrm>
            <a:off x="4429124" y="1000108"/>
            <a:ext cx="4500594" cy="1569660"/>
          </a:xfrm>
          <a:prstGeom prst="rect">
            <a:avLst/>
          </a:prstGeom>
        </p:spPr>
        <p:txBody>
          <a:bodyPr wrap="square">
            <a:spAutoFit/>
          </a:bodyPr>
          <a:lstStyle/>
          <a:p>
            <a:pPr marL="341313" indent="-341313">
              <a:buClr>
                <a:srgbClr val="001D4B"/>
              </a:buClr>
              <a:buFont typeface="Verdana"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de-DE" b="1" u="sng" dirty="0" smtClean="0">
                <a:solidFill>
                  <a:srgbClr val="660033"/>
                </a:solidFill>
                <a:latin typeface="Rockwell" pitchFamily="18" charset="0"/>
              </a:rPr>
              <a:t>Indirect Drive</a:t>
            </a:r>
          </a:p>
          <a:p>
            <a:pPr marL="341313" indent="-341313">
              <a:buClr>
                <a:srgbClr val="001D4B"/>
              </a:buClr>
              <a:buFont typeface="Verdana"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de-DE" sz="800" u="sng" dirty="0" smtClean="0"/>
          </a:p>
          <a:p>
            <a:pPr marL="341313" indent="-341313" algn="just">
              <a:buClr>
                <a:srgbClr val="001D4B"/>
              </a:buClr>
              <a:buFont typeface="Verdana"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de-DE" b="1" dirty="0" smtClean="0">
                <a:solidFill>
                  <a:srgbClr val="002060"/>
                </a:solidFill>
                <a:latin typeface="Rockwell" pitchFamily="18" charset="0"/>
              </a:rPr>
              <a:t>Laser Beams are focused at the</a:t>
            </a:r>
          </a:p>
          <a:p>
            <a:pPr marL="341313" indent="-341313" algn="just">
              <a:buClr>
                <a:srgbClr val="001D4B"/>
              </a:buClr>
              <a:buFont typeface="Verdana"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de-DE" b="1" dirty="0" smtClean="0">
                <a:solidFill>
                  <a:srgbClr val="002060"/>
                </a:solidFill>
                <a:latin typeface="Rockwell" pitchFamily="18" charset="0"/>
              </a:rPr>
              <a:t>inner site of the cylinder</a:t>
            </a:r>
          </a:p>
          <a:p>
            <a:pPr marL="341313" indent="-341313" algn="just">
              <a:buClr>
                <a:srgbClr val="001D4B"/>
              </a:buClr>
              <a:buFont typeface="Verdana"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IN" sz="1700" b="1" dirty="0" smtClean="0">
              <a:solidFill>
                <a:srgbClr val="002060"/>
              </a:solidFill>
              <a:latin typeface="Rockwell" pitchFamily="18" charset="0"/>
            </a:endParaRPr>
          </a:p>
          <a:p>
            <a:pPr marL="341313" indent="-341313" algn="just">
              <a:buClr>
                <a:srgbClr val="001D4B"/>
              </a:buClr>
              <a:buFont typeface="Verdana"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sz="1700" b="1" dirty="0" smtClean="0">
                <a:solidFill>
                  <a:srgbClr val="002060"/>
                </a:solidFill>
                <a:latin typeface="Rockwell" pitchFamily="18" charset="0"/>
              </a:rPr>
              <a:t> </a:t>
            </a:r>
            <a:r>
              <a:rPr lang="en-IN" sz="1700" b="1" dirty="0" smtClean="0">
                <a:solidFill>
                  <a:srgbClr val="008000"/>
                </a:solidFill>
                <a:latin typeface="Rockwell" pitchFamily="18" charset="0"/>
              </a:rPr>
              <a:t>NATIONAL IGNITION FACILITY</a:t>
            </a:r>
            <a:endParaRPr lang="en-IN" sz="1700" b="1" u="sng" dirty="0" smtClean="0">
              <a:solidFill>
                <a:srgbClr val="008000"/>
              </a:solidFill>
              <a:latin typeface="Rockwell" pitchFamily="18" charset="0"/>
            </a:endParaRPr>
          </a:p>
        </p:txBody>
      </p:sp>
      <p:sp>
        <p:nvSpPr>
          <p:cNvPr id="9" name="Text Box 7"/>
          <p:cNvSpPr txBox="1">
            <a:spLocks noChangeArrowheads="1"/>
          </p:cNvSpPr>
          <p:nvPr/>
        </p:nvSpPr>
        <p:spPr bwMode="auto">
          <a:xfrm>
            <a:off x="285720" y="5072074"/>
            <a:ext cx="2500330" cy="638175"/>
          </a:xfrm>
          <a:prstGeom prst="rect">
            <a:avLst/>
          </a:prstGeom>
          <a:noFill/>
          <a:ln w="9525">
            <a:noFill/>
            <a:round/>
            <a:headEnd/>
            <a:tailEnd/>
          </a:ln>
          <a:effectLst/>
        </p:spPr>
        <p:txBody>
          <a:bodyPr lIns="90000" tIns="45000" rIns="90000" bIns="45000"/>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de-DE" sz="1200" b="1" dirty="0">
                <a:solidFill>
                  <a:srgbClr val="FF0000"/>
                </a:solidFill>
                <a:latin typeface="Rockwell" pitchFamily="18" charset="0"/>
              </a:rPr>
              <a:t>Target, filled with a deuterium tritium (D-T) mixture</a:t>
            </a:r>
          </a:p>
        </p:txBody>
      </p:sp>
      <p:sp>
        <p:nvSpPr>
          <p:cNvPr id="10" name="Line 6"/>
          <p:cNvSpPr>
            <a:spLocks noChangeShapeType="1"/>
          </p:cNvSpPr>
          <p:nvPr/>
        </p:nvSpPr>
        <p:spPr bwMode="auto">
          <a:xfrm flipH="1">
            <a:off x="642910" y="4286256"/>
            <a:ext cx="1000132" cy="785818"/>
          </a:xfrm>
          <a:prstGeom prst="line">
            <a:avLst/>
          </a:prstGeom>
          <a:noFill/>
          <a:ln w="9525">
            <a:solidFill>
              <a:srgbClr val="000000"/>
            </a:solidFill>
            <a:round/>
            <a:headEnd/>
            <a:tailEnd/>
          </a:ln>
          <a:effectLst/>
        </p:spPr>
        <p:txBody>
          <a:bodyPr/>
          <a:lstStyle/>
          <a:p>
            <a:endParaRPr lang="en-IN"/>
          </a:p>
        </p:txBody>
      </p:sp>
      <p:sp>
        <p:nvSpPr>
          <p:cNvPr id="11" name="Text Box 5"/>
          <p:cNvSpPr txBox="1">
            <a:spLocks noChangeArrowheads="1"/>
          </p:cNvSpPr>
          <p:nvPr/>
        </p:nvSpPr>
        <p:spPr bwMode="auto">
          <a:xfrm>
            <a:off x="2928926" y="2857496"/>
            <a:ext cx="1260475" cy="273050"/>
          </a:xfrm>
          <a:prstGeom prst="rect">
            <a:avLst/>
          </a:prstGeom>
          <a:noFill/>
          <a:ln w="9525">
            <a:noFill/>
            <a:round/>
            <a:headEnd/>
            <a:tailEnd/>
          </a:ln>
          <a:effectLst/>
        </p:spPr>
        <p:txBody>
          <a:bodyPr lIns="90000" tIns="45000" rIns="90000" bIns="45000"/>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de-DE" sz="1200" b="1" dirty="0">
                <a:solidFill>
                  <a:srgbClr val="C00000"/>
                </a:solidFill>
                <a:latin typeface="Rockwell" pitchFamily="18" charset="0"/>
              </a:rPr>
              <a:t>Laser Beam</a:t>
            </a:r>
          </a:p>
        </p:txBody>
      </p:sp>
      <p:sp>
        <p:nvSpPr>
          <p:cNvPr id="12" name="Line 8"/>
          <p:cNvSpPr>
            <a:spLocks noChangeShapeType="1"/>
          </p:cNvSpPr>
          <p:nvPr/>
        </p:nvSpPr>
        <p:spPr bwMode="auto">
          <a:xfrm flipV="1">
            <a:off x="1857357" y="3071810"/>
            <a:ext cx="1143008" cy="357190"/>
          </a:xfrm>
          <a:prstGeom prst="line">
            <a:avLst/>
          </a:prstGeom>
          <a:noFill/>
          <a:ln w="9525">
            <a:solidFill>
              <a:srgbClr val="000000"/>
            </a:solidFill>
            <a:round/>
            <a:headEnd/>
            <a:tailEnd/>
          </a:ln>
          <a:effectLst/>
        </p:spPr>
        <p:txBody>
          <a:bodyPr/>
          <a:lstStyle/>
          <a:p>
            <a:endParaRPr lang="en-IN"/>
          </a:p>
        </p:txBody>
      </p:sp>
      <p:sp>
        <p:nvSpPr>
          <p:cNvPr id="13" name="Line 9"/>
          <p:cNvSpPr>
            <a:spLocks noChangeShapeType="1"/>
          </p:cNvSpPr>
          <p:nvPr/>
        </p:nvSpPr>
        <p:spPr bwMode="auto">
          <a:xfrm flipV="1">
            <a:off x="2428860" y="3071810"/>
            <a:ext cx="577849" cy="785818"/>
          </a:xfrm>
          <a:prstGeom prst="line">
            <a:avLst/>
          </a:prstGeom>
          <a:noFill/>
          <a:ln w="9525">
            <a:solidFill>
              <a:srgbClr val="000000"/>
            </a:solidFill>
            <a:round/>
            <a:headEnd/>
            <a:tailEnd/>
          </a:ln>
          <a:effectLst/>
        </p:spPr>
        <p:txBody>
          <a:bodyPr/>
          <a:lstStyle/>
          <a:p>
            <a:endParaRPr lang="en-IN"/>
          </a:p>
        </p:txBody>
      </p:sp>
      <p:sp>
        <p:nvSpPr>
          <p:cNvPr id="14" name="Line 11"/>
          <p:cNvSpPr>
            <a:spLocks noChangeShapeType="1"/>
          </p:cNvSpPr>
          <p:nvPr/>
        </p:nvSpPr>
        <p:spPr bwMode="auto">
          <a:xfrm>
            <a:off x="3929058" y="3143248"/>
            <a:ext cx="1290642" cy="1357315"/>
          </a:xfrm>
          <a:prstGeom prst="line">
            <a:avLst/>
          </a:prstGeom>
          <a:noFill/>
          <a:ln w="9525">
            <a:solidFill>
              <a:srgbClr val="000000"/>
            </a:solidFill>
            <a:round/>
            <a:headEnd/>
            <a:tailEnd/>
          </a:ln>
          <a:effectLst/>
        </p:spPr>
        <p:txBody>
          <a:bodyPr/>
          <a:lstStyle/>
          <a:p>
            <a:endParaRPr lang="en-IN"/>
          </a:p>
        </p:txBody>
      </p:sp>
      <p:sp>
        <p:nvSpPr>
          <p:cNvPr id="15" name="Line 10"/>
          <p:cNvSpPr>
            <a:spLocks noChangeShapeType="1"/>
          </p:cNvSpPr>
          <p:nvPr/>
        </p:nvSpPr>
        <p:spPr bwMode="auto">
          <a:xfrm>
            <a:off x="3929058" y="3143248"/>
            <a:ext cx="1651005" cy="457202"/>
          </a:xfrm>
          <a:prstGeom prst="line">
            <a:avLst/>
          </a:prstGeom>
          <a:noFill/>
          <a:ln w="9525">
            <a:solidFill>
              <a:srgbClr val="000000"/>
            </a:solidFill>
            <a:round/>
            <a:headEnd/>
            <a:tailEnd/>
          </a:ln>
          <a:effectLst/>
        </p:spPr>
        <p:txBody>
          <a:bodyPr/>
          <a:lstStyle/>
          <a:p>
            <a:endParaRPr lang="en-IN"/>
          </a:p>
        </p:txBody>
      </p:sp>
      <p:sp>
        <p:nvSpPr>
          <p:cNvPr id="16" name="Text Box 13"/>
          <p:cNvSpPr txBox="1">
            <a:spLocks noChangeArrowheads="1"/>
          </p:cNvSpPr>
          <p:nvPr/>
        </p:nvSpPr>
        <p:spPr bwMode="auto">
          <a:xfrm>
            <a:off x="5643570" y="2857496"/>
            <a:ext cx="2357454" cy="455613"/>
          </a:xfrm>
          <a:prstGeom prst="rect">
            <a:avLst/>
          </a:prstGeom>
          <a:noFill/>
          <a:ln w="9525">
            <a:noFill/>
            <a:round/>
            <a:headEnd/>
            <a:tailEnd/>
          </a:ln>
          <a:effectLst/>
        </p:spPr>
        <p:txBody>
          <a:bodyPr lIns="90000" tIns="45000" rIns="90000" bIns="45000"/>
          <a:lstStyle/>
          <a:p>
            <a:pPr algn="jus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de-DE" sz="1200" b="1" dirty="0">
                <a:solidFill>
                  <a:srgbClr val="C00000"/>
                </a:solidFill>
                <a:latin typeface="Rockwell" pitchFamily="18" charset="0"/>
              </a:rPr>
              <a:t>cylindrical hohlraum made of gold</a:t>
            </a:r>
          </a:p>
        </p:txBody>
      </p:sp>
      <p:sp>
        <p:nvSpPr>
          <p:cNvPr id="17" name="Line 12"/>
          <p:cNvSpPr>
            <a:spLocks noChangeShapeType="1"/>
          </p:cNvSpPr>
          <p:nvPr/>
        </p:nvSpPr>
        <p:spPr bwMode="auto">
          <a:xfrm flipV="1">
            <a:off x="6840538" y="3238500"/>
            <a:ext cx="1587" cy="542925"/>
          </a:xfrm>
          <a:prstGeom prst="line">
            <a:avLst/>
          </a:prstGeom>
          <a:noFill/>
          <a:ln w="9525">
            <a:solidFill>
              <a:srgbClr val="000000"/>
            </a:solidFill>
            <a:round/>
            <a:headEnd/>
            <a:tailEnd/>
          </a:ln>
          <a:effectLst/>
        </p:spPr>
        <p:txBody>
          <a:bodyPr/>
          <a:lstStyle/>
          <a:p>
            <a:endParaRPr lang="en-IN"/>
          </a:p>
        </p:txBody>
      </p:sp>
      <p:sp>
        <p:nvSpPr>
          <p:cNvPr id="18" name="Text Box 14"/>
          <p:cNvSpPr txBox="1">
            <a:spLocks noChangeArrowheads="1"/>
          </p:cNvSpPr>
          <p:nvPr/>
        </p:nvSpPr>
        <p:spPr bwMode="auto">
          <a:xfrm>
            <a:off x="6143636" y="4929198"/>
            <a:ext cx="1260475" cy="273050"/>
          </a:xfrm>
          <a:prstGeom prst="rect">
            <a:avLst/>
          </a:prstGeom>
          <a:noFill/>
          <a:ln w="9525">
            <a:noFill/>
            <a:round/>
            <a:headEnd/>
            <a:tailEnd/>
          </a:ln>
          <a:effectLst/>
        </p:spPr>
        <p:txBody>
          <a:bodyPr lIns="90000" tIns="45000" rIns="90000" bIns="45000"/>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de-DE" sz="1200" b="1" dirty="0">
                <a:solidFill>
                  <a:srgbClr val="C00000"/>
                </a:solidFill>
                <a:latin typeface="Rockwell" pitchFamily="18" charset="0"/>
              </a:rPr>
              <a:t>Target</a:t>
            </a:r>
          </a:p>
        </p:txBody>
      </p:sp>
      <p:sp>
        <p:nvSpPr>
          <p:cNvPr id="20" name="Rectangle 19"/>
          <p:cNvSpPr/>
          <p:nvPr/>
        </p:nvSpPr>
        <p:spPr>
          <a:xfrm>
            <a:off x="500034" y="5572140"/>
            <a:ext cx="8215370" cy="1077218"/>
          </a:xfrm>
          <a:prstGeom prst="rect">
            <a:avLst/>
          </a:prstGeom>
        </p:spPr>
        <p:txBody>
          <a:bodyPr wrap="square">
            <a:spAutoFit/>
          </a:bodyPr>
          <a:lstStyle/>
          <a:p>
            <a:pPr algn="just"/>
            <a:r>
              <a:rPr lang="en-IN" sz="1600" b="1" dirty="0" smtClean="0">
                <a:latin typeface="Rockwell" pitchFamily="18" charset="0"/>
              </a:rPr>
              <a:t>In this approach, multiple laser beams with a 20 ns duration precisely shaped pulse are arranged in cones about the axis of a high-Z cylindrical </a:t>
            </a:r>
            <a:r>
              <a:rPr lang="en-IN" sz="1600" b="1" dirty="0" err="1" smtClean="0">
                <a:latin typeface="Rockwell" pitchFamily="18" charset="0"/>
              </a:rPr>
              <a:t>hohlraum</a:t>
            </a:r>
            <a:r>
              <a:rPr lang="en-IN" sz="1600" b="1" dirty="0" smtClean="0">
                <a:latin typeface="Rockwell" pitchFamily="18" charset="0"/>
              </a:rPr>
              <a:t>.</a:t>
            </a:r>
          </a:p>
          <a:p>
            <a:pPr algn="just"/>
            <a:r>
              <a:rPr lang="en-IN" sz="1600" b="1" dirty="0" smtClean="0">
                <a:latin typeface="Rockwell" pitchFamily="18" charset="0"/>
              </a:rPr>
              <a:t>A </a:t>
            </a:r>
            <a:r>
              <a:rPr lang="en-IN" sz="1600" b="1" dirty="0" err="1" smtClean="0">
                <a:solidFill>
                  <a:srgbClr val="C00000"/>
                </a:solidFill>
                <a:latin typeface="Rockwell" pitchFamily="18" charset="0"/>
              </a:rPr>
              <a:t>hohlraum</a:t>
            </a:r>
            <a:r>
              <a:rPr lang="en-IN" sz="1600" b="1" dirty="0" smtClean="0">
                <a:latin typeface="Rockwell" pitchFamily="18" charset="0"/>
              </a:rPr>
              <a:t> is a hollow, cylinder-shaped device that is used to focus and control radiation. </a:t>
            </a:r>
            <a:endParaRPr lang="en-IN" sz="1600" b="1" dirty="0">
              <a:latin typeface="Rockwell" pitchFamily="18" charset="0"/>
            </a:endParaRPr>
          </a:p>
        </p:txBody>
      </p:sp>
      <p:sp>
        <p:nvSpPr>
          <p:cNvPr id="21" name="Rectangle 20"/>
          <p:cNvSpPr/>
          <p:nvPr/>
        </p:nvSpPr>
        <p:spPr>
          <a:xfrm>
            <a:off x="1571604" y="357166"/>
            <a:ext cx="6500858" cy="707886"/>
          </a:xfrm>
          <a:prstGeom prst="rect">
            <a:avLst/>
          </a:prstGeom>
        </p:spPr>
        <p:txBody>
          <a:bodyPr wrap="square">
            <a:spAutoFit/>
          </a:bodyPr>
          <a:lstStyle/>
          <a:p>
            <a:r>
              <a:rPr lang="en-IN" sz="4000" b="1" dirty="0" smtClean="0">
                <a:solidFill>
                  <a:srgbClr val="C00000"/>
                </a:solidFill>
              </a:rPr>
              <a:t>Inertial Confinement Fusion</a:t>
            </a:r>
            <a:endParaRPr lang="en-IN" sz="4000" b="1" dirty="0">
              <a:solidFill>
                <a:srgbClr val="C00000"/>
              </a:solidFill>
            </a:endParaRPr>
          </a:p>
        </p:txBody>
      </p:sp>
      <p:sp>
        <p:nvSpPr>
          <p:cNvPr id="19" name="TextBox 18"/>
          <p:cNvSpPr txBox="1"/>
          <p:nvPr/>
        </p:nvSpPr>
        <p:spPr>
          <a:xfrm>
            <a:off x="971600" y="2276872"/>
            <a:ext cx="1170513" cy="584775"/>
          </a:xfrm>
          <a:prstGeom prst="rect">
            <a:avLst/>
          </a:prstGeom>
          <a:noFill/>
        </p:spPr>
        <p:txBody>
          <a:bodyPr wrap="none" rtlCol="0">
            <a:spAutoFit/>
          </a:bodyPr>
          <a:lstStyle/>
          <a:p>
            <a:r>
              <a:rPr lang="en-US" sz="3200" dirty="0" err="1" smtClean="0"/>
              <a:t>HiPER</a:t>
            </a:r>
            <a:endParaRPr lang="en-US" sz="32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9"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226" name="Picture 4"/>
          <p:cNvPicPr>
            <a:picLocks noChangeAspect="1" noChangeArrowheads="1"/>
          </p:cNvPicPr>
          <p:nvPr/>
        </p:nvPicPr>
        <p:blipFill>
          <a:blip r:embed="rId2" cstate="print"/>
          <a:srcRect/>
          <a:stretch>
            <a:fillRect/>
          </a:stretch>
        </p:blipFill>
        <p:spPr bwMode="auto">
          <a:xfrm>
            <a:off x="2336800" y="3429000"/>
            <a:ext cx="4749800" cy="3333750"/>
          </a:xfrm>
          <a:prstGeom prst="rect">
            <a:avLst/>
          </a:prstGeom>
          <a:noFill/>
          <a:ln w="9525">
            <a:noFill/>
            <a:miter lim="800000"/>
            <a:headEnd/>
            <a:tailEnd/>
          </a:ln>
        </p:spPr>
      </p:pic>
      <p:sp>
        <p:nvSpPr>
          <p:cNvPr id="52227" name="Title 1"/>
          <p:cNvSpPr>
            <a:spLocks noGrp="1"/>
          </p:cNvSpPr>
          <p:nvPr>
            <p:ph type="title"/>
          </p:nvPr>
        </p:nvSpPr>
        <p:spPr/>
        <p:txBody>
          <a:bodyPr>
            <a:normAutofit/>
          </a:bodyPr>
          <a:lstStyle/>
          <a:p>
            <a:r>
              <a:rPr lang="en-GB" dirty="0" smtClean="0"/>
              <a:t>National Ignition Facility in the US</a:t>
            </a:r>
          </a:p>
        </p:txBody>
      </p:sp>
      <p:sp>
        <p:nvSpPr>
          <p:cNvPr id="52228" name="Content Placeholder 2"/>
          <p:cNvSpPr>
            <a:spLocks noGrp="1"/>
          </p:cNvSpPr>
          <p:nvPr>
            <p:ph idx="1"/>
          </p:nvPr>
        </p:nvSpPr>
        <p:spPr/>
        <p:txBody>
          <a:bodyPr>
            <a:normAutofit/>
          </a:bodyPr>
          <a:lstStyle/>
          <a:p>
            <a:r>
              <a:rPr lang="en-GB" sz="2000" dirty="0" smtClean="0"/>
              <a:t>In 2013 NIF put 1 MJ of laser energy into a 10 mm Au/U cylinder (</a:t>
            </a:r>
            <a:r>
              <a:rPr lang="en-GB" sz="2000" dirty="0" err="1" smtClean="0"/>
              <a:t>hohlraum</a:t>
            </a:r>
            <a:r>
              <a:rPr lang="en-GB" sz="2000" dirty="0" smtClean="0"/>
              <a:t>) producing X-rays that will crush a 2 mm diameter Be sphere lined with DT ice emitting 20 MJ in fusion products</a:t>
            </a:r>
          </a:p>
          <a:p>
            <a:pPr lvl="1"/>
            <a:r>
              <a:rPr lang="en-GB" sz="2000" dirty="0" smtClean="0"/>
              <a:t>Indirect drive</a:t>
            </a:r>
          </a:p>
        </p:txBody>
      </p:sp>
      <p:sp>
        <p:nvSpPr>
          <p:cNvPr id="52229" name="TextBox 4"/>
          <p:cNvSpPr txBox="1">
            <a:spLocks noChangeArrowheads="1"/>
          </p:cNvSpPr>
          <p:nvPr/>
        </p:nvSpPr>
        <p:spPr bwMode="auto">
          <a:xfrm>
            <a:off x="5791200" y="6457950"/>
            <a:ext cx="2819400" cy="400050"/>
          </a:xfrm>
          <a:prstGeom prst="rect">
            <a:avLst/>
          </a:prstGeom>
          <a:noFill/>
          <a:ln w="9525">
            <a:noFill/>
            <a:miter lim="800000"/>
            <a:headEnd/>
            <a:tailEnd/>
          </a:ln>
        </p:spPr>
        <p:txBody>
          <a:bodyPr>
            <a:spAutoFit/>
          </a:bodyPr>
          <a:lstStyle/>
          <a:p>
            <a:r>
              <a:rPr lang="en-GB" sz="2000">
                <a:latin typeface="Arial" charset="0"/>
              </a:rPr>
              <a:t>https://lasers.llnl.gov</a:t>
            </a: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4" descr="HiPERbuilding.jpg                                              0014B9F5Macintosh HD                   B75E7805:"/>
          <p:cNvPicPr>
            <a:picLocks noChangeAspect="1" noChangeArrowheads="1"/>
          </p:cNvPicPr>
          <p:nvPr/>
        </p:nvPicPr>
        <p:blipFill>
          <a:blip r:embed="rId2" cstate="print"/>
          <a:srcRect/>
          <a:stretch>
            <a:fillRect/>
          </a:stretch>
        </p:blipFill>
        <p:spPr bwMode="auto">
          <a:xfrm>
            <a:off x="914400" y="704850"/>
            <a:ext cx="7391400" cy="2868166"/>
          </a:xfrm>
          <a:prstGeom prst="rect">
            <a:avLst/>
          </a:prstGeom>
          <a:noFill/>
          <a:ln w="9525">
            <a:noFill/>
            <a:miter lim="800000"/>
            <a:headEnd/>
            <a:tailEnd/>
          </a:ln>
        </p:spPr>
      </p:pic>
      <p:sp>
        <p:nvSpPr>
          <p:cNvPr id="5" name="Rectangle 2"/>
          <p:cNvSpPr txBox="1">
            <a:spLocks noChangeArrowheads="1"/>
          </p:cNvSpPr>
          <p:nvPr/>
        </p:nvSpPr>
        <p:spPr>
          <a:xfrm>
            <a:off x="755576" y="3789040"/>
            <a:ext cx="7772400" cy="1143000"/>
          </a:xfrm>
          <a:prstGeom prst="rect">
            <a:avLst/>
          </a:prstGeom>
        </p:spPr>
        <p:txBody>
          <a:bodyPr vert="horz" lIns="91440" tIns="45720" rIns="91440" bIns="45720" rtlCol="0" anchor="ctr">
            <a:normAutofit fontScale="62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500" b="0" i="0" u="none" strike="noStrike" kern="1200" cap="none" spc="0" normalizeH="0" baseline="0" noProof="0" dirty="0" err="1" smtClean="0">
                <a:ln>
                  <a:noFill/>
                </a:ln>
                <a:solidFill>
                  <a:srgbClr val="FF8000"/>
                </a:solidFill>
                <a:effectLst/>
                <a:uLnTx/>
                <a:uFillTx/>
                <a:latin typeface="+mj-lt"/>
                <a:ea typeface="+mj-ea"/>
                <a:cs typeface="+mj-cs"/>
              </a:rPr>
              <a:t>HiPER</a:t>
            </a:r>
            <a:r>
              <a:rPr kumimoji="0" lang="en-GB" sz="4400" b="0" i="0" u="none" strike="noStrike" kern="1200" cap="none" spc="0" normalizeH="0" baseline="0" noProof="0" dirty="0" smtClean="0">
                <a:ln>
                  <a:noFill/>
                </a:ln>
                <a:solidFill>
                  <a:srgbClr val="FF8000"/>
                </a:solidFill>
                <a:effectLst/>
                <a:uLnTx/>
                <a:uFillTx/>
                <a:latin typeface="+mj-lt"/>
                <a:ea typeface="+mj-ea"/>
                <a:cs typeface="+mj-cs"/>
              </a:rPr>
              <a:t/>
            </a:r>
            <a:br>
              <a:rPr kumimoji="0" lang="en-GB" sz="4400" b="0" i="0" u="none" strike="noStrike" kern="1200" cap="none" spc="0" normalizeH="0" baseline="0" noProof="0" dirty="0" smtClean="0">
                <a:ln>
                  <a:noFill/>
                </a:ln>
                <a:solidFill>
                  <a:srgbClr val="FF8000"/>
                </a:solidFill>
                <a:effectLst/>
                <a:uLnTx/>
                <a:uFillTx/>
                <a:latin typeface="+mj-lt"/>
                <a:ea typeface="+mj-ea"/>
                <a:cs typeface="+mj-cs"/>
              </a:rPr>
            </a:br>
            <a:r>
              <a:rPr kumimoji="0" lang="en-GB" sz="4400" b="0" i="0" u="none" strike="noStrike" kern="1200" cap="none" spc="0" normalizeH="0" baseline="0" noProof="0" dirty="0" smtClean="0">
                <a:ln>
                  <a:noFill/>
                </a:ln>
                <a:solidFill>
                  <a:srgbClr val="FF8000"/>
                </a:solidFill>
                <a:effectLst/>
                <a:uLnTx/>
                <a:uFillTx/>
                <a:latin typeface="+mj-lt"/>
                <a:ea typeface="+mj-ea"/>
                <a:cs typeface="+mj-cs"/>
              </a:rPr>
              <a:t>European Fusion Energy</a:t>
            </a:r>
            <a:r>
              <a:rPr kumimoji="0" lang="en-GB" sz="4400" b="0" i="0" u="none" strike="noStrike" kern="1200" cap="none" spc="0" normalizeH="0" noProof="0" dirty="0" smtClean="0">
                <a:ln>
                  <a:noFill/>
                </a:ln>
                <a:solidFill>
                  <a:srgbClr val="FF8000"/>
                </a:solidFill>
                <a:effectLst/>
                <a:uLnTx/>
                <a:uFillTx/>
                <a:latin typeface="+mj-lt"/>
                <a:ea typeface="+mj-ea"/>
                <a:cs typeface="+mj-cs"/>
              </a:rPr>
              <a:t> Research Project by 2020</a:t>
            </a:r>
            <a:r>
              <a:rPr kumimoji="0" lang="en-GB" sz="4400" b="0" i="0" u="none" strike="noStrike" kern="1200" cap="none" spc="0" normalizeH="0" baseline="0" noProof="0" dirty="0" smtClean="0">
                <a:ln>
                  <a:noFill/>
                </a:ln>
                <a:solidFill>
                  <a:srgbClr val="FF8000"/>
                </a:solidFill>
                <a:effectLst/>
                <a:uLnTx/>
                <a:uFillTx/>
                <a:latin typeface="+mj-lt"/>
                <a:ea typeface="+mj-ea"/>
                <a:cs typeface="+mj-cs"/>
              </a:rPr>
              <a:t> </a:t>
            </a:r>
            <a:endParaRPr kumimoji="0" lang="en-GB" sz="44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6" name="Rectangle 5"/>
          <p:cNvSpPr/>
          <p:nvPr/>
        </p:nvSpPr>
        <p:spPr>
          <a:xfrm>
            <a:off x="899592" y="4869160"/>
            <a:ext cx="7632848" cy="1200329"/>
          </a:xfrm>
          <a:prstGeom prst="rect">
            <a:avLst/>
          </a:prstGeom>
        </p:spPr>
        <p:txBody>
          <a:bodyPr wrap="square">
            <a:spAutoFit/>
          </a:bodyPr>
          <a:lstStyle/>
          <a:p>
            <a:r>
              <a:rPr lang="en-US" dirty="0" smtClean="0"/>
              <a:t>40 </a:t>
            </a:r>
            <a:r>
              <a:rPr lang="en-US" dirty="0" err="1" smtClean="0"/>
              <a:t>beamlines</a:t>
            </a:r>
            <a:r>
              <a:rPr lang="en-US" dirty="0" smtClean="0"/>
              <a:t> of about 5 kJ each to generate a total of 200 kJ for compression </a:t>
            </a:r>
          </a:p>
          <a:p>
            <a:endParaRPr lang="en-US" dirty="0" smtClean="0"/>
          </a:p>
          <a:p>
            <a:r>
              <a:rPr lang="en-US" dirty="0" smtClean="0"/>
              <a:t> whereas the ignition side requires 24 </a:t>
            </a:r>
            <a:r>
              <a:rPr lang="en-US" dirty="0" err="1" smtClean="0"/>
              <a:t>beamlines</a:t>
            </a:r>
            <a:r>
              <a:rPr lang="en-US" dirty="0" smtClean="0"/>
              <a:t> of just under 3 kJ to generate a total of 70 kJ</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106"/>
          <p:cNvGrpSpPr>
            <a:grpSpLocks/>
          </p:cNvGrpSpPr>
          <p:nvPr/>
        </p:nvGrpSpPr>
        <p:grpSpPr bwMode="auto">
          <a:xfrm>
            <a:off x="5380063" y="1500174"/>
            <a:ext cx="3192465" cy="3273428"/>
            <a:chOff x="958" y="638"/>
            <a:chExt cx="1741" cy="1792"/>
          </a:xfrm>
        </p:grpSpPr>
        <p:sp>
          <p:nvSpPr>
            <p:cNvPr id="18" name="Text Box 1034"/>
            <p:cNvSpPr txBox="1">
              <a:spLocks noChangeArrowheads="1"/>
            </p:cNvSpPr>
            <p:nvPr/>
          </p:nvSpPr>
          <p:spPr bwMode="auto">
            <a:xfrm>
              <a:off x="1849" y="638"/>
              <a:ext cx="565" cy="202"/>
            </a:xfrm>
            <a:prstGeom prst="rect">
              <a:avLst/>
            </a:prstGeom>
            <a:noFill/>
            <a:ln w="12700">
              <a:noFill/>
              <a:miter lim="800000"/>
              <a:headEnd/>
              <a:tailEnd/>
            </a:ln>
            <a:effectLst/>
          </p:spPr>
          <p:txBody>
            <a:bodyPr wrap="none">
              <a:spAutoFit/>
            </a:bodyPr>
            <a:lstStyle/>
            <a:p>
              <a:r>
                <a:rPr lang="en-US" b="1" dirty="0">
                  <a:solidFill>
                    <a:srgbClr val="FF0000"/>
                  </a:solidFill>
                  <a:effectLst>
                    <a:outerShdw blurRad="38100" dist="38100" dir="2700000" algn="tl">
                      <a:srgbClr val="000000">
                        <a:alpha val="43137"/>
                      </a:srgbClr>
                    </a:outerShdw>
                  </a:effectLst>
                  <a:latin typeface="Rockwell" pitchFamily="18" charset="0"/>
                </a:rPr>
                <a:t>P</a:t>
              </a:r>
              <a:r>
                <a:rPr lang="en-US" sz="1800" b="1" dirty="0" smtClean="0">
                  <a:solidFill>
                    <a:srgbClr val="FF0000"/>
                  </a:solidFill>
                  <a:effectLst>
                    <a:outerShdw blurRad="38100" dist="38100" dir="2700000" algn="tl">
                      <a:srgbClr val="000000">
                        <a:alpha val="43137"/>
                      </a:srgbClr>
                    </a:outerShdw>
                  </a:effectLst>
                  <a:latin typeface="Rockwell" pitchFamily="18" charset="0"/>
                </a:rPr>
                <a:t>lasma</a:t>
              </a:r>
              <a:endParaRPr lang="en-US" sz="1800" b="1" dirty="0">
                <a:solidFill>
                  <a:srgbClr val="FF0000"/>
                </a:solidFill>
                <a:effectLst>
                  <a:outerShdw blurRad="38100" dist="38100" dir="2700000" algn="tl">
                    <a:srgbClr val="000000">
                      <a:alpha val="43137"/>
                    </a:srgbClr>
                  </a:outerShdw>
                </a:effectLst>
                <a:latin typeface="Rockwell" pitchFamily="18" charset="0"/>
              </a:endParaRPr>
            </a:p>
          </p:txBody>
        </p:sp>
        <p:grpSp>
          <p:nvGrpSpPr>
            <p:cNvPr id="3" name="Group 1099"/>
            <p:cNvGrpSpPr>
              <a:grpSpLocks/>
            </p:cNvGrpSpPr>
            <p:nvPr/>
          </p:nvGrpSpPr>
          <p:grpSpPr bwMode="auto">
            <a:xfrm>
              <a:off x="958" y="735"/>
              <a:ext cx="1741" cy="1695"/>
              <a:chOff x="958" y="735"/>
              <a:chExt cx="1741" cy="1695"/>
            </a:xfrm>
          </p:grpSpPr>
          <p:sp>
            <p:nvSpPr>
              <p:cNvPr id="20" name="AutoShape 1030" descr="Large confetti"/>
              <p:cNvSpPr>
                <a:spLocks noChangeArrowheads="1"/>
              </p:cNvSpPr>
              <p:nvPr/>
            </p:nvSpPr>
            <p:spPr bwMode="auto">
              <a:xfrm rot="2686006">
                <a:off x="958" y="735"/>
                <a:ext cx="1741" cy="1695"/>
              </a:xfrm>
              <a:prstGeom prst="irregularSeal2">
                <a:avLst/>
              </a:prstGeom>
              <a:solidFill>
                <a:srgbClr val="FF0000"/>
              </a:solidFill>
              <a:ln w="12700">
                <a:solidFill>
                  <a:srgbClr val="FFCC00"/>
                </a:solidFill>
                <a:prstDash val="sysDot"/>
                <a:miter lim="800000"/>
                <a:headEnd/>
                <a:tailEnd/>
              </a:ln>
              <a:effectLst/>
            </p:spPr>
            <p:txBody>
              <a:bodyPr wrap="none" anchor="ctr"/>
              <a:lstStyle/>
              <a:p>
                <a:endParaRPr lang="en-IN"/>
              </a:p>
            </p:txBody>
          </p:sp>
          <p:sp>
            <p:nvSpPr>
              <p:cNvPr id="21" name="Line 1035"/>
              <p:cNvSpPr>
                <a:spLocks noChangeShapeType="1"/>
              </p:cNvSpPr>
              <p:nvPr/>
            </p:nvSpPr>
            <p:spPr bwMode="auto">
              <a:xfrm>
                <a:off x="1337" y="1830"/>
                <a:ext cx="423" cy="181"/>
              </a:xfrm>
              <a:prstGeom prst="line">
                <a:avLst/>
              </a:prstGeom>
              <a:noFill/>
              <a:ln w="12700">
                <a:solidFill>
                  <a:srgbClr val="FFCC00"/>
                </a:solidFill>
                <a:round/>
                <a:headEnd/>
                <a:tailEnd type="triangle" w="med" len="med"/>
              </a:ln>
              <a:effectLst/>
            </p:spPr>
            <p:txBody>
              <a:bodyPr wrap="none" anchor="ctr"/>
              <a:lstStyle/>
              <a:p>
                <a:endParaRPr lang="en-IN"/>
              </a:p>
            </p:txBody>
          </p:sp>
          <p:sp>
            <p:nvSpPr>
              <p:cNvPr id="22" name="Line 1036"/>
              <p:cNvSpPr>
                <a:spLocks noChangeShapeType="1"/>
              </p:cNvSpPr>
              <p:nvPr/>
            </p:nvSpPr>
            <p:spPr bwMode="auto">
              <a:xfrm flipV="1">
                <a:off x="1258" y="1198"/>
                <a:ext cx="510" cy="147"/>
              </a:xfrm>
              <a:prstGeom prst="line">
                <a:avLst/>
              </a:prstGeom>
              <a:noFill/>
              <a:ln w="12700">
                <a:solidFill>
                  <a:srgbClr val="FFCC00"/>
                </a:solidFill>
                <a:round/>
                <a:headEnd/>
                <a:tailEnd type="triangle" w="med" len="med"/>
              </a:ln>
              <a:effectLst/>
            </p:spPr>
            <p:txBody>
              <a:bodyPr wrap="none" anchor="ctr"/>
              <a:lstStyle/>
              <a:p>
                <a:endParaRPr lang="en-IN"/>
              </a:p>
            </p:txBody>
          </p:sp>
          <p:sp>
            <p:nvSpPr>
              <p:cNvPr id="23" name="Line 1037"/>
              <p:cNvSpPr>
                <a:spLocks noChangeShapeType="1"/>
              </p:cNvSpPr>
              <p:nvPr/>
            </p:nvSpPr>
            <p:spPr bwMode="auto">
              <a:xfrm>
                <a:off x="1307" y="1921"/>
                <a:ext cx="434" cy="367"/>
              </a:xfrm>
              <a:prstGeom prst="line">
                <a:avLst/>
              </a:prstGeom>
              <a:noFill/>
              <a:ln w="12700">
                <a:solidFill>
                  <a:srgbClr val="FFCC00"/>
                </a:solidFill>
                <a:round/>
                <a:headEnd/>
                <a:tailEnd type="triangle" w="med" len="med"/>
              </a:ln>
              <a:effectLst/>
            </p:spPr>
            <p:txBody>
              <a:bodyPr wrap="none" anchor="ctr"/>
              <a:lstStyle/>
              <a:p>
                <a:endParaRPr lang="en-IN"/>
              </a:p>
            </p:txBody>
          </p:sp>
          <p:sp>
            <p:nvSpPr>
              <p:cNvPr id="24" name="Line 1038"/>
              <p:cNvSpPr>
                <a:spLocks noChangeShapeType="1"/>
              </p:cNvSpPr>
              <p:nvPr/>
            </p:nvSpPr>
            <p:spPr bwMode="auto">
              <a:xfrm flipV="1">
                <a:off x="1272" y="932"/>
                <a:ext cx="423" cy="268"/>
              </a:xfrm>
              <a:prstGeom prst="line">
                <a:avLst/>
              </a:prstGeom>
              <a:noFill/>
              <a:ln w="12700">
                <a:solidFill>
                  <a:srgbClr val="FFCC00"/>
                </a:solidFill>
                <a:round/>
                <a:headEnd/>
                <a:tailEnd type="triangle" w="med" len="med"/>
              </a:ln>
              <a:effectLst/>
            </p:spPr>
            <p:txBody>
              <a:bodyPr wrap="none" anchor="ctr"/>
              <a:lstStyle/>
              <a:p>
                <a:endParaRPr lang="en-IN"/>
              </a:p>
            </p:txBody>
          </p:sp>
        </p:grpSp>
      </p:grpSp>
      <p:grpSp>
        <p:nvGrpSpPr>
          <p:cNvPr id="4" name="Group 1098"/>
          <p:cNvGrpSpPr>
            <a:grpSpLocks/>
          </p:cNvGrpSpPr>
          <p:nvPr/>
        </p:nvGrpSpPr>
        <p:grpSpPr bwMode="auto">
          <a:xfrm>
            <a:off x="3143240" y="1500174"/>
            <a:ext cx="1928826" cy="3038478"/>
            <a:chOff x="812" y="729"/>
            <a:chExt cx="680" cy="1599"/>
          </a:xfrm>
        </p:grpSpPr>
        <p:sp>
          <p:nvSpPr>
            <p:cNvPr id="26" name="Rectangle 1028" descr="90%"/>
            <p:cNvSpPr>
              <a:spLocks noChangeArrowheads="1"/>
            </p:cNvSpPr>
            <p:nvPr/>
          </p:nvSpPr>
          <p:spPr bwMode="auto">
            <a:xfrm>
              <a:off x="812" y="729"/>
              <a:ext cx="680" cy="1599"/>
            </a:xfrm>
            <a:prstGeom prst="rect">
              <a:avLst/>
            </a:prstGeom>
            <a:pattFill prst="pct90">
              <a:fgClr>
                <a:srgbClr val="FFCC00"/>
              </a:fgClr>
              <a:bgClr>
                <a:srgbClr val="FFFFFF"/>
              </a:bgClr>
            </a:pattFill>
            <a:ln w="12700">
              <a:solidFill>
                <a:srgbClr val="FFCC00"/>
              </a:solidFill>
              <a:miter lim="800000"/>
              <a:headEnd/>
              <a:tailEnd/>
            </a:ln>
            <a:effectLst/>
          </p:spPr>
          <p:txBody>
            <a:bodyPr wrap="none" anchor="ctr"/>
            <a:lstStyle/>
            <a:p>
              <a:endParaRPr lang="en-IN"/>
            </a:p>
          </p:txBody>
        </p:sp>
        <p:sp>
          <p:nvSpPr>
            <p:cNvPr id="27" name="Text Box 1033"/>
            <p:cNvSpPr txBox="1">
              <a:spLocks noChangeArrowheads="1"/>
            </p:cNvSpPr>
            <p:nvPr/>
          </p:nvSpPr>
          <p:spPr bwMode="auto">
            <a:xfrm>
              <a:off x="837" y="1406"/>
              <a:ext cx="579" cy="194"/>
            </a:xfrm>
            <a:prstGeom prst="rect">
              <a:avLst/>
            </a:prstGeom>
            <a:noFill/>
            <a:ln w="12700">
              <a:noFill/>
              <a:miter lim="800000"/>
              <a:headEnd/>
              <a:tailEnd/>
            </a:ln>
            <a:effectLst/>
          </p:spPr>
          <p:txBody>
            <a:bodyPr wrap="square">
              <a:spAutoFit/>
            </a:bodyPr>
            <a:lstStyle/>
            <a:p>
              <a:pPr algn="ctr"/>
              <a:r>
                <a:rPr lang="en-US" b="1" dirty="0" smtClean="0">
                  <a:solidFill>
                    <a:srgbClr val="C00000"/>
                  </a:solidFill>
                  <a:effectLst>
                    <a:outerShdw blurRad="38100" dist="38100" dir="2700000" algn="tl">
                      <a:srgbClr val="000000">
                        <a:alpha val="43137"/>
                      </a:srgbClr>
                    </a:outerShdw>
                  </a:effectLst>
                  <a:latin typeface="Rockwell" pitchFamily="18" charset="0"/>
                </a:rPr>
                <a:t>DT T</a:t>
              </a:r>
              <a:r>
                <a:rPr lang="en-US" sz="1800" b="1" dirty="0" smtClean="0">
                  <a:solidFill>
                    <a:srgbClr val="C00000"/>
                  </a:solidFill>
                  <a:effectLst>
                    <a:outerShdw blurRad="38100" dist="38100" dir="2700000" algn="tl">
                      <a:srgbClr val="000000">
                        <a:alpha val="43137"/>
                      </a:srgbClr>
                    </a:outerShdw>
                  </a:effectLst>
                  <a:latin typeface="Rockwell" pitchFamily="18" charset="0"/>
                </a:rPr>
                <a:t>arget</a:t>
              </a:r>
              <a:endParaRPr lang="en-US" sz="1800" b="1" dirty="0">
                <a:solidFill>
                  <a:srgbClr val="C00000"/>
                </a:solidFill>
                <a:effectLst>
                  <a:outerShdw blurRad="38100" dist="38100" dir="2700000" algn="tl">
                    <a:srgbClr val="000000">
                      <a:alpha val="43137"/>
                    </a:srgbClr>
                  </a:outerShdw>
                </a:effectLst>
                <a:latin typeface="Rockwell" pitchFamily="18" charset="0"/>
              </a:endParaRPr>
            </a:p>
          </p:txBody>
        </p:sp>
      </p:grpSp>
      <p:grpSp>
        <p:nvGrpSpPr>
          <p:cNvPr id="5" name="Group 1105"/>
          <p:cNvGrpSpPr>
            <a:grpSpLocks/>
          </p:cNvGrpSpPr>
          <p:nvPr/>
        </p:nvGrpSpPr>
        <p:grpSpPr bwMode="auto">
          <a:xfrm flipH="1">
            <a:off x="214377" y="2857496"/>
            <a:ext cx="2785987" cy="600075"/>
            <a:chOff x="1161" y="1381"/>
            <a:chExt cx="2304" cy="378"/>
          </a:xfrm>
        </p:grpSpPr>
        <p:sp>
          <p:nvSpPr>
            <p:cNvPr id="29" name="Text Box 1032"/>
            <p:cNvSpPr txBox="1">
              <a:spLocks noChangeArrowheads="1"/>
            </p:cNvSpPr>
            <p:nvPr/>
          </p:nvSpPr>
          <p:spPr bwMode="auto">
            <a:xfrm>
              <a:off x="2785" y="1427"/>
              <a:ext cx="680" cy="233"/>
            </a:xfrm>
            <a:prstGeom prst="rect">
              <a:avLst/>
            </a:prstGeom>
            <a:noFill/>
            <a:ln w="12700">
              <a:noFill/>
              <a:miter lim="800000"/>
              <a:headEnd/>
              <a:tailEnd/>
            </a:ln>
            <a:effectLst/>
          </p:spPr>
          <p:txBody>
            <a:bodyPr wrap="none">
              <a:spAutoFit/>
            </a:bodyPr>
            <a:lstStyle/>
            <a:p>
              <a:r>
                <a:rPr lang="en-US" b="1" dirty="0">
                  <a:solidFill>
                    <a:srgbClr val="FF0000"/>
                  </a:solidFill>
                  <a:effectLst>
                    <a:outerShdw blurRad="38100" dist="38100" dir="2700000" algn="tl">
                      <a:srgbClr val="000000">
                        <a:alpha val="43137"/>
                      </a:srgbClr>
                    </a:outerShdw>
                  </a:effectLst>
                  <a:latin typeface="Rockwell" pitchFamily="18" charset="0"/>
                </a:rPr>
                <a:t>L</a:t>
              </a:r>
              <a:r>
                <a:rPr lang="en-US" sz="1800" b="1" dirty="0" smtClean="0">
                  <a:solidFill>
                    <a:srgbClr val="FF0000"/>
                  </a:solidFill>
                  <a:effectLst>
                    <a:outerShdw blurRad="38100" dist="38100" dir="2700000" algn="tl">
                      <a:srgbClr val="000000">
                        <a:alpha val="43137"/>
                      </a:srgbClr>
                    </a:outerShdw>
                  </a:effectLst>
                  <a:latin typeface="Rockwell" pitchFamily="18" charset="0"/>
                </a:rPr>
                <a:t>aser</a:t>
              </a:r>
              <a:endParaRPr lang="en-US" sz="1800" b="1" dirty="0">
                <a:solidFill>
                  <a:srgbClr val="FF0000"/>
                </a:solidFill>
                <a:effectLst>
                  <a:outerShdw blurRad="38100" dist="38100" dir="2700000" algn="tl">
                    <a:srgbClr val="000000">
                      <a:alpha val="43137"/>
                    </a:srgbClr>
                  </a:outerShdw>
                </a:effectLst>
                <a:latin typeface="Rockwell" pitchFamily="18" charset="0"/>
              </a:endParaRPr>
            </a:p>
          </p:txBody>
        </p:sp>
        <p:sp>
          <p:nvSpPr>
            <p:cNvPr id="30" name="AutoShape 1031"/>
            <p:cNvSpPr>
              <a:spLocks noChangeArrowheads="1"/>
            </p:cNvSpPr>
            <p:nvPr/>
          </p:nvSpPr>
          <p:spPr bwMode="auto">
            <a:xfrm>
              <a:off x="1161" y="1381"/>
              <a:ext cx="1693" cy="378"/>
            </a:xfrm>
            <a:prstGeom prst="leftArrow">
              <a:avLst>
                <a:gd name="adj1" fmla="val 50000"/>
                <a:gd name="adj2" fmla="val 111971"/>
              </a:avLst>
            </a:prstGeom>
            <a:solidFill>
              <a:srgbClr val="FFC000"/>
            </a:solidFill>
            <a:ln w="12700">
              <a:solidFill>
                <a:schemeClr val="tx1"/>
              </a:solidFill>
              <a:miter lim="800000"/>
              <a:headEnd/>
              <a:tailEnd/>
            </a:ln>
            <a:effectLst/>
          </p:spPr>
          <p:txBody>
            <a:bodyPr wrap="none" anchor="ctr"/>
            <a:lstStyle/>
            <a:p>
              <a:endParaRPr lang="en-IN"/>
            </a:p>
          </p:txBody>
        </p:sp>
      </p:grpSp>
      <p:sp>
        <p:nvSpPr>
          <p:cNvPr id="37" name="Rectangle 1026"/>
          <p:cNvSpPr txBox="1">
            <a:spLocks noChangeArrowheads="1"/>
          </p:cNvSpPr>
          <p:nvPr/>
        </p:nvSpPr>
        <p:spPr>
          <a:xfrm>
            <a:off x="142844" y="214290"/>
            <a:ext cx="8786874" cy="752457"/>
          </a:xfrm>
          <a:prstGeom prst="rect">
            <a:avLst/>
          </a:prstGeom>
        </p:spPr>
        <p:txBody>
          <a:bodyPr vert="horz" lIns="91440" tIns="45720" rIns="91440" bIns="45720" rtlCol="0" anchor="ct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rgbClr val="008000"/>
                </a:solidFill>
                <a:effectLst/>
                <a:uLnTx/>
                <a:uFillTx/>
                <a:latin typeface="Rockwell" pitchFamily="18" charset="0"/>
                <a:ea typeface="+mj-ea"/>
                <a:cs typeface="+mj-cs"/>
              </a:rPr>
              <a:t>Laser Plasma Interaction: </a:t>
            </a:r>
            <a:r>
              <a:rPr lang="en-US" sz="3200" b="1" i="0" dirty="0" smtClean="0">
                <a:solidFill>
                  <a:srgbClr val="008000"/>
                </a:solidFill>
                <a:latin typeface="Rockwell" pitchFamily="18" charset="0"/>
                <a:ea typeface="+mj-ea"/>
                <a:cs typeface="+mj-cs"/>
              </a:rPr>
              <a:t>E</a:t>
            </a:r>
            <a:r>
              <a:rPr kumimoji="0" lang="en-US" sz="3200" b="1" u="none" strike="noStrike" kern="1200" cap="none" spc="0" normalizeH="0" baseline="0" noProof="0" dirty="0" err="1" smtClean="0">
                <a:ln>
                  <a:noFill/>
                </a:ln>
                <a:solidFill>
                  <a:srgbClr val="008000"/>
                </a:solidFill>
                <a:effectLst/>
                <a:uLnTx/>
                <a:uFillTx/>
                <a:latin typeface="Rockwell" pitchFamily="18" charset="0"/>
                <a:ea typeface="+mj-ea"/>
                <a:cs typeface="+mj-cs"/>
              </a:rPr>
              <a:t>xtreme</a:t>
            </a:r>
            <a:r>
              <a:rPr kumimoji="0" lang="en-US" sz="3200" b="1" u="none" strike="noStrike" kern="1200" cap="none" spc="0" normalizeH="0" baseline="0" noProof="0" dirty="0" smtClean="0">
                <a:ln>
                  <a:noFill/>
                </a:ln>
                <a:solidFill>
                  <a:srgbClr val="008000"/>
                </a:solidFill>
                <a:effectLst/>
                <a:uLnTx/>
                <a:uFillTx/>
                <a:latin typeface="Rockwell" pitchFamily="18" charset="0"/>
                <a:ea typeface="+mj-ea"/>
                <a:cs typeface="+mj-cs"/>
              </a:rPr>
              <a:t> Physics</a:t>
            </a:r>
            <a:endParaRPr kumimoji="0" lang="en-US" sz="3200" b="1" u="none" strike="noStrike" kern="1200" cap="none" spc="0" normalizeH="0" baseline="0" noProof="0" dirty="0">
              <a:ln>
                <a:noFill/>
              </a:ln>
              <a:solidFill>
                <a:srgbClr val="008000"/>
              </a:solidFill>
              <a:effectLst/>
              <a:uLnTx/>
              <a:uFillTx/>
              <a:latin typeface="Rockwell" pitchFamily="18" charset="0"/>
              <a:ea typeface="+mj-ea"/>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Gunshot"/>
                                        </p:tgtEl>
                                      </p:cMediaNode>
                                    </p:audio>
                                  </p:sub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1+#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6"/>
                                            </p:cond>
                                          </p:stCondLst>
                                          <p:endCondLst>
                                            <p:cond evt="onStopAudio" delay="0">
                                              <p:tgtEl>
                                                <p:sldTgt/>
                                              </p:tgtEl>
                                            </p:cond>
                                          </p:endCondLst>
                                        </p:cTn>
                                        <p:tgtEl>
                                          <p:sndTgt r:embed="rId3" name="Laser"/>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14282" y="1571612"/>
            <a:ext cx="8715436" cy="3323987"/>
          </a:xfrm>
          <a:prstGeom prst="rect">
            <a:avLst/>
          </a:prstGeom>
        </p:spPr>
        <p:txBody>
          <a:bodyPr wrap="square">
            <a:spAutoFit/>
          </a:bodyPr>
          <a:lstStyle/>
          <a:p>
            <a:pPr>
              <a:buBlip>
                <a:blip r:embed="rId2"/>
              </a:buBlip>
            </a:pPr>
            <a:r>
              <a:rPr lang="en-IN" sz="1750" b="1" dirty="0" smtClean="0">
                <a:solidFill>
                  <a:srgbClr val="002060"/>
                </a:solidFill>
                <a:latin typeface="Rockwell" pitchFamily="18" charset="0"/>
              </a:rPr>
              <a:t>Clean energy source that produces no  greenhouse gases.</a:t>
            </a:r>
          </a:p>
          <a:p>
            <a:pPr>
              <a:buBlip>
                <a:blip r:embed="rId2"/>
              </a:buBlip>
            </a:pPr>
            <a:endParaRPr lang="en-IN" sz="1750" b="1" dirty="0" smtClean="0">
              <a:solidFill>
                <a:srgbClr val="002060"/>
              </a:solidFill>
              <a:latin typeface="Rockwell" pitchFamily="18" charset="0"/>
            </a:endParaRPr>
          </a:p>
          <a:p>
            <a:pPr>
              <a:buBlip>
                <a:blip r:embed="rId2"/>
              </a:buBlip>
            </a:pPr>
            <a:r>
              <a:rPr lang="en-IN" sz="1750" b="1" dirty="0" smtClean="0">
                <a:solidFill>
                  <a:srgbClr val="002060"/>
                </a:solidFill>
                <a:latin typeface="Rockwell" pitchFamily="18" charset="0"/>
              </a:rPr>
              <a:t>Limitless amount of fuel available,  deuterium and tritium easy to produce.</a:t>
            </a:r>
          </a:p>
          <a:p>
            <a:pPr>
              <a:buBlip>
                <a:blip r:embed="rId2"/>
              </a:buBlip>
            </a:pPr>
            <a:endParaRPr lang="en-IN" sz="1750" b="1" dirty="0" smtClean="0">
              <a:solidFill>
                <a:srgbClr val="002060"/>
              </a:solidFill>
              <a:latin typeface="Rockwell" pitchFamily="18" charset="0"/>
            </a:endParaRPr>
          </a:p>
          <a:p>
            <a:pPr>
              <a:buBlip>
                <a:blip r:embed="rId2"/>
              </a:buBlip>
            </a:pPr>
            <a:r>
              <a:rPr lang="en-IN" sz="1750" b="1" dirty="0" smtClean="0">
                <a:solidFill>
                  <a:srgbClr val="002060"/>
                </a:solidFill>
                <a:latin typeface="Rockwell" pitchFamily="18" charset="0"/>
              </a:rPr>
              <a:t>Fusion, unlike fission, does not involve a  chain reaction, so the process can be  stopped eliminating the risk of a  meltdown.</a:t>
            </a:r>
          </a:p>
          <a:p>
            <a:pPr>
              <a:buBlip>
                <a:blip r:embed="rId2"/>
              </a:buBlip>
            </a:pPr>
            <a:endParaRPr lang="en-IN" sz="1750" b="1" dirty="0" smtClean="0">
              <a:solidFill>
                <a:srgbClr val="002060"/>
              </a:solidFill>
              <a:latin typeface="Rockwell" pitchFamily="18" charset="0"/>
            </a:endParaRPr>
          </a:p>
          <a:p>
            <a:pPr>
              <a:buBlip>
                <a:blip r:embed="rId2"/>
              </a:buBlip>
            </a:pPr>
            <a:r>
              <a:rPr lang="en-IN" sz="1750" b="1" dirty="0" smtClean="0">
                <a:solidFill>
                  <a:srgbClr val="002060"/>
                </a:solidFill>
                <a:latin typeface="Rockwell" pitchFamily="18" charset="0"/>
              </a:rPr>
              <a:t>Fusion does not produce nuclear waste,  only the core of the reactor remains  radioactive and only for 100 years. </a:t>
            </a:r>
          </a:p>
          <a:p>
            <a:pPr>
              <a:buBlip>
                <a:blip r:embed="rId2"/>
              </a:buBlip>
            </a:pPr>
            <a:endParaRPr lang="en-IN" sz="1750" b="1" dirty="0" smtClean="0">
              <a:solidFill>
                <a:srgbClr val="002060"/>
              </a:solidFill>
              <a:latin typeface="Rockwell" pitchFamily="18" charset="0"/>
            </a:endParaRPr>
          </a:p>
          <a:p>
            <a:pPr>
              <a:buBlip>
                <a:blip r:embed="rId2"/>
              </a:buBlip>
            </a:pPr>
            <a:r>
              <a:rPr lang="en-IN" sz="1750" b="1" dirty="0" smtClean="0">
                <a:solidFill>
                  <a:srgbClr val="002060"/>
                </a:solidFill>
                <a:latin typeface="Rockwell" pitchFamily="18" charset="0"/>
              </a:rPr>
              <a:t>Fusion has the potential to fuel the entire  world for relatively low costs</a:t>
            </a:r>
          </a:p>
          <a:p>
            <a:r>
              <a:rPr lang="en-IN" sz="1750" b="1" dirty="0" smtClean="0">
                <a:solidFill>
                  <a:srgbClr val="002060"/>
                </a:solidFill>
                <a:latin typeface="Rockwell" pitchFamily="18" charset="0"/>
              </a:rPr>
              <a:t>  compared to  today’s fuels. </a:t>
            </a:r>
            <a:endParaRPr lang="en-IN" sz="1750" b="1" dirty="0">
              <a:solidFill>
                <a:srgbClr val="002060"/>
              </a:solidFill>
              <a:latin typeface="Rockwell" pitchFamily="18" charset="0"/>
            </a:endParaRPr>
          </a:p>
        </p:txBody>
      </p:sp>
      <p:sp>
        <p:nvSpPr>
          <p:cNvPr id="3" name="Rectangle 2"/>
          <p:cNvSpPr/>
          <p:nvPr/>
        </p:nvSpPr>
        <p:spPr>
          <a:xfrm>
            <a:off x="428596" y="428604"/>
            <a:ext cx="8215370" cy="553998"/>
          </a:xfrm>
          <a:prstGeom prst="rect">
            <a:avLst/>
          </a:prstGeom>
        </p:spPr>
        <p:txBody>
          <a:bodyPr wrap="square">
            <a:spAutoFit/>
          </a:bodyPr>
          <a:lstStyle/>
          <a:p>
            <a:r>
              <a:rPr lang="en-IN" sz="3000" b="1" dirty="0" smtClean="0">
                <a:solidFill>
                  <a:srgbClr val="008000"/>
                </a:solidFill>
                <a:latin typeface="Rockwell" pitchFamily="18" charset="0"/>
              </a:rPr>
              <a:t>ADVANTAGES OF CONTROLLED FUSION</a:t>
            </a:r>
            <a:endParaRPr lang="en-IN" sz="3000" b="1" dirty="0">
              <a:solidFill>
                <a:srgbClr val="008000"/>
              </a:solidFill>
              <a:latin typeface="Rockwell" pitchFamily="18" charset="0"/>
            </a:endParaRPr>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earthobservatory.nasa.gov/Features/CALIPSO/Images/budget.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20483" name="TextBox 4"/>
          <p:cNvSpPr txBox="1">
            <a:spLocks noChangeArrowheads="1"/>
          </p:cNvSpPr>
          <p:nvPr/>
        </p:nvSpPr>
        <p:spPr bwMode="auto">
          <a:xfrm>
            <a:off x="6248400" y="304800"/>
            <a:ext cx="2649538" cy="923925"/>
          </a:xfrm>
          <a:prstGeom prst="rect">
            <a:avLst/>
          </a:prstGeom>
          <a:noFill/>
          <a:ln w="9525">
            <a:noFill/>
            <a:miter lim="800000"/>
            <a:headEnd/>
            <a:tailEnd/>
          </a:ln>
        </p:spPr>
        <p:txBody>
          <a:bodyPr wrap="none">
            <a:spAutoFit/>
          </a:bodyPr>
          <a:lstStyle/>
          <a:p>
            <a:r>
              <a:rPr lang="en-US" sz="5400">
                <a:solidFill>
                  <a:srgbClr val="FF0000"/>
                </a:solidFill>
                <a:latin typeface="Monotype Corsiva" pitchFamily="66" charset="0"/>
              </a:rPr>
              <a:t>radiations</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4"/>
          <p:cNvSpPr txBox="1">
            <a:spLocks noChangeArrowheads="1"/>
          </p:cNvSpPr>
          <p:nvPr/>
        </p:nvSpPr>
        <p:spPr bwMode="auto">
          <a:xfrm>
            <a:off x="2438400" y="152400"/>
            <a:ext cx="3810000" cy="461963"/>
          </a:xfrm>
          <a:prstGeom prst="rect">
            <a:avLst/>
          </a:prstGeom>
          <a:solidFill>
            <a:schemeClr val="accent1"/>
          </a:solidFill>
          <a:ln w="9525">
            <a:noFill/>
            <a:miter lim="800000"/>
            <a:headEnd/>
            <a:tailEnd/>
          </a:ln>
        </p:spPr>
        <p:txBody>
          <a:bodyPr>
            <a:spAutoFit/>
          </a:bodyPr>
          <a:lstStyle/>
          <a:p>
            <a:pPr algn="ctr">
              <a:spcBef>
                <a:spcPct val="50000"/>
              </a:spcBef>
            </a:pPr>
            <a:r>
              <a:rPr lang="en-US" sz="2400"/>
              <a:t>Radiation</a:t>
            </a:r>
          </a:p>
        </p:txBody>
      </p:sp>
      <p:pic>
        <p:nvPicPr>
          <p:cNvPr id="21507" name="Picture 4" descr="http://cs.infospace.com/ClickHandler.ashx?du=http%3a%2f%2f3.bp.blogspot.com%2f_BFZ2BmeJgOU%2fTA3uHFmjE9I%2fAAAAAAAAAFs%2fj1dnZ7PV3bs%2fs320%2fRadiation.1.JPG&amp;ru=http%3a%2f%2f3.bp.blogspot.com%2f_BFZ2BmeJgOU%2fTA3uHFmjE9I%2fAAAAAAAAAFs%2fj1dnZ7PV3bs%2fs320%2fRadiation.1.JPG&amp;ld=20121101&amp;ap=20&amp;app=1&amp;c=babylon2.hp.us.pages&amp;s=babylon2&amp;coi=372380&amp;cop=main-title&amp;euip=121.245.3.218&amp;npp=20&amp;p=0&amp;pp=0&amp;pvaid=8533b8dabbe14d48a631e1620ee47e99&amp;ep=20&amp;mid=9&amp;hash=49662F483AA753D27A209ADECF0ED6FA"/>
          <p:cNvPicPr>
            <a:picLocks noChangeAspect="1" noChangeArrowheads="1"/>
          </p:cNvPicPr>
          <p:nvPr/>
        </p:nvPicPr>
        <p:blipFill>
          <a:blip r:embed="rId2" cstate="print"/>
          <a:srcRect/>
          <a:stretch>
            <a:fillRect/>
          </a:stretch>
        </p:blipFill>
        <p:spPr bwMode="auto">
          <a:xfrm>
            <a:off x="7445375" y="838200"/>
            <a:ext cx="1387475" cy="2486025"/>
          </a:xfrm>
          <a:prstGeom prst="rect">
            <a:avLst/>
          </a:prstGeom>
          <a:noFill/>
          <a:ln w="9525">
            <a:noFill/>
            <a:miter lim="800000"/>
            <a:headEnd/>
            <a:tailEnd/>
          </a:ln>
        </p:spPr>
      </p:pic>
      <p:pic>
        <p:nvPicPr>
          <p:cNvPr id="21508" name="Picture 6" descr="http://cs.infospace.com/ClickHandler.ashx?du=http%3a%2f%2fwww.spaceflight.esa.int%2fimpress%2ftext%2feducation%2fImages%2fHeat_Transfer%2fRadiation%2fImage003.png&amp;ru=http%3a%2f%2fwww.spaceflight.esa.int%2fimpress%2ftext%2feducation%2fImages%2fHeat_Transfer%2fRadiation%2fImage003.png&amp;ld=20121101&amp;ap=17&amp;app=1&amp;c=babylon2.hp.us.pages&amp;s=babylon2&amp;coi=372380&amp;cop=main-title&amp;euip=121.245.3.218&amp;npp=17&amp;p=0&amp;pp=0&amp;pvaid=8533b8dabbe14d48a631e1620ee47e99&amp;ep=17&amp;mid=9&amp;hash=2CF30242F4AC6EB1071764EBAC62D4A9"/>
          <p:cNvPicPr>
            <a:picLocks noChangeAspect="1" noChangeArrowheads="1"/>
          </p:cNvPicPr>
          <p:nvPr/>
        </p:nvPicPr>
        <p:blipFill>
          <a:blip r:embed="rId3" cstate="print"/>
          <a:srcRect/>
          <a:stretch>
            <a:fillRect/>
          </a:stretch>
        </p:blipFill>
        <p:spPr bwMode="auto">
          <a:xfrm>
            <a:off x="7400925" y="3505200"/>
            <a:ext cx="1514475" cy="2200275"/>
          </a:xfrm>
          <a:prstGeom prst="rect">
            <a:avLst/>
          </a:prstGeom>
          <a:noFill/>
          <a:ln w="9525">
            <a:noFill/>
            <a:miter lim="800000"/>
            <a:headEnd/>
            <a:tailEnd/>
          </a:ln>
        </p:spPr>
      </p:pic>
      <p:sp>
        <p:nvSpPr>
          <p:cNvPr id="6" name="Text Box 5"/>
          <p:cNvSpPr txBox="1">
            <a:spLocks noChangeArrowheads="1"/>
          </p:cNvSpPr>
          <p:nvPr/>
        </p:nvSpPr>
        <p:spPr bwMode="auto">
          <a:xfrm>
            <a:off x="228600" y="3098800"/>
            <a:ext cx="6858000" cy="1446213"/>
          </a:xfrm>
          <a:prstGeom prst="rect">
            <a:avLst/>
          </a:prstGeom>
          <a:noFill/>
          <a:ln w="9525">
            <a:noFill/>
            <a:miter lim="800000"/>
            <a:headEnd/>
            <a:tailEnd/>
          </a:ln>
        </p:spPr>
        <p:txBody>
          <a:bodyPr>
            <a:spAutoFit/>
          </a:bodyPr>
          <a:lstStyle/>
          <a:p>
            <a:pPr>
              <a:spcBef>
                <a:spcPct val="50000"/>
              </a:spcBef>
            </a:pPr>
            <a:r>
              <a:rPr lang="en-US" sz="2200">
                <a:solidFill>
                  <a:srgbClr val="C00000"/>
                </a:solidFill>
              </a:rPr>
              <a:t>According to Maxwell, transfer of  heat or thermal energy  through radiation is propagated from one  to another position without  intervening the medium or space  just like light energy propagates</a:t>
            </a:r>
          </a:p>
        </p:txBody>
      </p:sp>
      <p:sp>
        <p:nvSpPr>
          <p:cNvPr id="7" name="Text Box 5"/>
          <p:cNvSpPr txBox="1">
            <a:spLocks noChangeArrowheads="1"/>
          </p:cNvSpPr>
          <p:nvPr/>
        </p:nvSpPr>
        <p:spPr bwMode="auto">
          <a:xfrm>
            <a:off x="228600" y="4471988"/>
            <a:ext cx="6858000" cy="430212"/>
          </a:xfrm>
          <a:prstGeom prst="rect">
            <a:avLst/>
          </a:prstGeom>
          <a:noFill/>
          <a:ln w="9525">
            <a:noFill/>
            <a:miter lim="800000"/>
            <a:headEnd/>
            <a:tailEnd/>
          </a:ln>
        </p:spPr>
        <p:txBody>
          <a:bodyPr>
            <a:spAutoFit/>
          </a:bodyPr>
          <a:lstStyle/>
          <a:p>
            <a:pPr>
              <a:spcBef>
                <a:spcPct val="50000"/>
              </a:spcBef>
            </a:pPr>
            <a:r>
              <a:rPr lang="en-US" sz="2200">
                <a:solidFill>
                  <a:srgbClr val="C00000"/>
                </a:solidFill>
              </a:rPr>
              <a:t>As an electromagnetic wave, thermal radiation follow:</a:t>
            </a:r>
          </a:p>
        </p:txBody>
      </p:sp>
      <p:sp>
        <p:nvSpPr>
          <p:cNvPr id="8" name="Text Box 5"/>
          <p:cNvSpPr txBox="1">
            <a:spLocks noChangeArrowheads="1"/>
          </p:cNvSpPr>
          <p:nvPr/>
        </p:nvSpPr>
        <p:spPr bwMode="auto">
          <a:xfrm>
            <a:off x="228600" y="4954588"/>
            <a:ext cx="7239000" cy="1446212"/>
          </a:xfrm>
          <a:prstGeom prst="rect">
            <a:avLst/>
          </a:prstGeom>
          <a:noFill/>
          <a:ln w="9525">
            <a:noFill/>
            <a:miter lim="800000"/>
            <a:headEnd/>
            <a:tailEnd/>
          </a:ln>
        </p:spPr>
        <p:txBody>
          <a:bodyPr>
            <a:spAutoFit/>
          </a:bodyPr>
          <a:lstStyle/>
          <a:p>
            <a:pPr>
              <a:spcBef>
                <a:spcPct val="50000"/>
              </a:spcBef>
              <a:buFont typeface="Arial" charset="0"/>
              <a:buChar char="•"/>
            </a:pPr>
            <a:r>
              <a:rPr lang="en-US" sz="2200">
                <a:solidFill>
                  <a:srgbClr val="C00000"/>
                </a:solidFill>
              </a:rPr>
              <a:t>  In free space have speed of light</a:t>
            </a:r>
          </a:p>
          <a:p>
            <a:pPr>
              <a:spcBef>
                <a:spcPct val="50000"/>
              </a:spcBef>
              <a:buFont typeface="Arial" charset="0"/>
              <a:buChar char="•"/>
            </a:pPr>
            <a:r>
              <a:rPr lang="en-US" sz="2200">
                <a:solidFill>
                  <a:srgbClr val="C00000"/>
                </a:solidFill>
              </a:rPr>
              <a:t>  Follow straight line path</a:t>
            </a:r>
          </a:p>
          <a:p>
            <a:pPr>
              <a:spcBef>
                <a:spcPct val="50000"/>
              </a:spcBef>
              <a:buFont typeface="Arial" charset="0"/>
              <a:buChar char="•"/>
            </a:pPr>
            <a:r>
              <a:rPr lang="en-US" sz="2200">
                <a:solidFill>
                  <a:srgbClr val="C00000"/>
                </a:solidFill>
              </a:rPr>
              <a:t>  reflection, refraction, interference, diffraction, polarization</a:t>
            </a:r>
          </a:p>
        </p:txBody>
      </p:sp>
      <p:sp>
        <p:nvSpPr>
          <p:cNvPr id="10" name="Text Box 5"/>
          <p:cNvSpPr txBox="1">
            <a:spLocks noChangeArrowheads="1"/>
          </p:cNvSpPr>
          <p:nvPr/>
        </p:nvSpPr>
        <p:spPr bwMode="auto">
          <a:xfrm>
            <a:off x="228600" y="685800"/>
            <a:ext cx="6858000" cy="2462213"/>
          </a:xfrm>
          <a:prstGeom prst="rect">
            <a:avLst/>
          </a:prstGeom>
          <a:noFill/>
          <a:ln w="9525">
            <a:noFill/>
            <a:miter lim="800000"/>
            <a:headEnd/>
            <a:tailEnd/>
          </a:ln>
        </p:spPr>
        <p:txBody>
          <a:bodyPr>
            <a:spAutoFit/>
          </a:bodyPr>
          <a:lstStyle/>
          <a:p>
            <a:pPr>
              <a:spcBef>
                <a:spcPct val="50000"/>
              </a:spcBef>
            </a:pPr>
            <a:r>
              <a:rPr lang="en-US" sz="2200">
                <a:solidFill>
                  <a:srgbClr val="C00000"/>
                </a:solidFill>
              </a:rPr>
              <a:t>All matter having temperature higher than absolute zero emits energy in the form of  thermal radiation </a:t>
            </a:r>
          </a:p>
          <a:p>
            <a:pPr>
              <a:spcBef>
                <a:spcPct val="50000"/>
              </a:spcBef>
            </a:pPr>
            <a:r>
              <a:rPr lang="en-US" sz="2200">
                <a:solidFill>
                  <a:srgbClr val="C00000"/>
                </a:solidFill>
              </a:rPr>
              <a:t>Rate of emission depends on the surface, nature  and temperature of body </a:t>
            </a:r>
          </a:p>
          <a:p>
            <a:pPr>
              <a:spcBef>
                <a:spcPct val="50000"/>
              </a:spcBef>
            </a:pPr>
            <a:r>
              <a:rPr lang="en-US" sz="2200">
                <a:solidFill>
                  <a:srgbClr val="C00000"/>
                </a:solidFill>
              </a:rPr>
              <a:t>At the same time it receive (absorb) radiations from surrounding.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blinds(horizontal)">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blinds(horizontal)">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blinds(horizontal)">
                                      <p:cBhvr>
                                        <p:cTn id="32" dur="500"/>
                                        <p:tgtEl>
                                          <p:spTgt spid="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blinds(horizontal)">
                                      <p:cBhvr>
                                        <p:cTn id="37" dur="500"/>
                                        <p:tgtEl>
                                          <p:spTgt spid="8">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8">
                                            <p:txEl>
                                              <p:pRg st="2" end="2"/>
                                            </p:txEl>
                                          </p:spTgt>
                                        </p:tgtEl>
                                        <p:attrNameLst>
                                          <p:attrName>style.visibility</p:attrName>
                                        </p:attrNameLst>
                                      </p:cBhvr>
                                      <p:to>
                                        <p:strVal val="visible"/>
                                      </p:to>
                                    </p:set>
                                    <p:animEffect transition="in" filter="blinds(horizontal)">
                                      <p:cBhvr>
                                        <p:cTn id="4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3"/>
          <p:cNvSpPr txBox="1">
            <a:spLocks noChangeArrowheads="1"/>
          </p:cNvSpPr>
          <p:nvPr/>
        </p:nvSpPr>
        <p:spPr bwMode="auto">
          <a:xfrm>
            <a:off x="0" y="0"/>
            <a:ext cx="8943975" cy="6740525"/>
          </a:xfrm>
          <a:prstGeom prst="rect">
            <a:avLst/>
          </a:prstGeom>
          <a:noFill/>
          <a:ln w="9525">
            <a:noFill/>
            <a:miter lim="800000"/>
            <a:headEnd/>
            <a:tailEnd/>
          </a:ln>
        </p:spPr>
        <p:txBody>
          <a:bodyPr wrap="none">
            <a:spAutoFit/>
          </a:bodyPr>
          <a:lstStyle/>
          <a:p>
            <a:r>
              <a:rPr lang="en-US" sz="2400" u="sng" dirty="0">
                <a:latin typeface="Tahoma" pitchFamily="34" charset="0"/>
                <a:cs typeface="Tahoma" pitchFamily="34" charset="0"/>
              </a:rPr>
              <a:t>Radiation and physical objects</a:t>
            </a:r>
          </a:p>
          <a:p>
            <a:endParaRPr lang="en-US" sz="2400" dirty="0">
              <a:latin typeface="Tahoma" pitchFamily="34" charset="0"/>
              <a:cs typeface="Tahoma" pitchFamily="34" charset="0"/>
            </a:endParaRPr>
          </a:p>
          <a:p>
            <a:r>
              <a:rPr lang="en-US" sz="2400" dirty="0">
                <a:latin typeface="Tahoma" pitchFamily="34" charset="0"/>
                <a:cs typeface="Tahoma" pitchFamily="34" charset="0"/>
              </a:rPr>
              <a:t>Any physical material (solid, liquid, gas) interacts with </a:t>
            </a:r>
          </a:p>
          <a:p>
            <a:r>
              <a:rPr lang="en-US" sz="2400" dirty="0">
                <a:latin typeface="Tahoma" pitchFamily="34" charset="0"/>
                <a:cs typeface="Tahoma" pitchFamily="34" charset="0"/>
              </a:rPr>
              <a:t>electromagnetic waves (radiation) in one of four different ways.</a:t>
            </a:r>
          </a:p>
          <a:p>
            <a:endParaRPr lang="en-US" sz="2400" dirty="0">
              <a:latin typeface="Tahoma" pitchFamily="34" charset="0"/>
              <a:cs typeface="Tahoma" pitchFamily="34" charset="0"/>
            </a:endParaRPr>
          </a:p>
          <a:p>
            <a:r>
              <a:rPr lang="en-US" sz="2400" b="1" dirty="0">
                <a:latin typeface="Tahoma" pitchFamily="34" charset="0"/>
                <a:cs typeface="Tahoma" pitchFamily="34" charset="0"/>
              </a:rPr>
              <a:t>TRANSMISSION: </a:t>
            </a:r>
            <a:r>
              <a:rPr lang="en-US" sz="2400" dirty="0">
                <a:latin typeface="Tahoma" pitchFamily="34" charset="0"/>
                <a:cs typeface="Tahoma" pitchFamily="34" charset="0"/>
              </a:rPr>
              <a:t>waves pass through the material</a:t>
            </a:r>
          </a:p>
          <a:p>
            <a:endParaRPr lang="en-US" sz="2400" dirty="0">
              <a:latin typeface="Tahoma" pitchFamily="34" charset="0"/>
              <a:cs typeface="Tahoma" pitchFamily="34" charset="0"/>
            </a:endParaRPr>
          </a:p>
          <a:p>
            <a:r>
              <a:rPr lang="en-US" sz="2400" b="1" dirty="0">
                <a:latin typeface="Tahoma" pitchFamily="34" charset="0"/>
                <a:cs typeface="Tahoma" pitchFamily="34" charset="0"/>
              </a:rPr>
              <a:t>ABSORPTION: </a:t>
            </a:r>
            <a:r>
              <a:rPr lang="en-US" sz="2400" dirty="0">
                <a:latin typeface="Tahoma" pitchFamily="34" charset="0"/>
                <a:cs typeface="Tahoma" pitchFamily="34" charset="0"/>
              </a:rPr>
              <a:t>some of the waves are absorbed (&amp; heat)</a:t>
            </a:r>
          </a:p>
          <a:p>
            <a:endParaRPr lang="en-US" sz="2400" dirty="0">
              <a:latin typeface="Tahoma" pitchFamily="34" charset="0"/>
              <a:cs typeface="Tahoma" pitchFamily="34" charset="0"/>
            </a:endParaRPr>
          </a:p>
          <a:p>
            <a:r>
              <a:rPr lang="en-US" sz="2400" b="1" dirty="0">
                <a:latin typeface="Tahoma" pitchFamily="34" charset="0"/>
                <a:cs typeface="Tahoma" pitchFamily="34" charset="0"/>
              </a:rPr>
              <a:t>REFLECTION: </a:t>
            </a:r>
            <a:r>
              <a:rPr lang="en-US" sz="2400" dirty="0">
                <a:latin typeface="Tahoma" pitchFamily="34" charset="0"/>
                <a:cs typeface="Tahoma" pitchFamily="34" charset="0"/>
              </a:rPr>
              <a:t>some of the waves are reflected in the direction </a:t>
            </a:r>
          </a:p>
          <a:p>
            <a:r>
              <a:rPr lang="en-US" sz="2400" dirty="0">
                <a:latin typeface="Tahoma" pitchFamily="34" charset="0"/>
                <a:cs typeface="Tahoma" pitchFamily="34" charset="0"/>
              </a:rPr>
              <a:t>		   they came from.</a:t>
            </a:r>
          </a:p>
          <a:p>
            <a:endParaRPr lang="en-US" sz="2400" dirty="0">
              <a:latin typeface="Tahoma" pitchFamily="34" charset="0"/>
              <a:cs typeface="Tahoma" pitchFamily="34" charset="0"/>
            </a:endParaRPr>
          </a:p>
          <a:p>
            <a:r>
              <a:rPr lang="en-US" sz="2400" b="1" dirty="0">
                <a:latin typeface="Tahoma" pitchFamily="34" charset="0"/>
                <a:cs typeface="Tahoma" pitchFamily="34" charset="0"/>
              </a:rPr>
              <a:t>EMISSION: </a:t>
            </a:r>
            <a:r>
              <a:rPr lang="en-US" sz="2400" dirty="0">
                <a:latin typeface="Tahoma" pitchFamily="34" charset="0"/>
                <a:cs typeface="Tahoma" pitchFamily="34" charset="0"/>
              </a:rPr>
              <a:t>Every object (above absolute zero) emits radiation </a:t>
            </a:r>
          </a:p>
          <a:p>
            <a:r>
              <a:rPr lang="en-US" sz="2400" dirty="0">
                <a:latin typeface="Tahoma" pitchFamily="34" charset="0"/>
                <a:cs typeface="Tahoma" pitchFamily="34" charset="0"/>
              </a:rPr>
              <a:t>	         because it possesses thermal energy</a:t>
            </a:r>
          </a:p>
          <a:p>
            <a:endParaRPr lang="en-US" sz="2400" dirty="0">
              <a:latin typeface="Tahoma" pitchFamily="34" charset="0"/>
              <a:cs typeface="Tahoma" pitchFamily="34" charset="0"/>
            </a:endParaRPr>
          </a:p>
          <a:p>
            <a:r>
              <a:rPr lang="en-US" sz="2400" dirty="0">
                <a:latin typeface="Tahoma" pitchFamily="34" charset="0"/>
                <a:cs typeface="Tahoma" pitchFamily="34" charset="0"/>
              </a:rPr>
              <a:t>Less important:-</a:t>
            </a:r>
          </a:p>
          <a:p>
            <a:endParaRPr lang="en-US" sz="2400" dirty="0">
              <a:latin typeface="Tahoma" pitchFamily="34" charset="0"/>
              <a:cs typeface="Tahoma" pitchFamily="34" charset="0"/>
            </a:endParaRPr>
          </a:p>
          <a:p>
            <a:r>
              <a:rPr lang="en-US" sz="2400" b="1" dirty="0">
                <a:latin typeface="Tahoma" pitchFamily="34" charset="0"/>
                <a:cs typeface="Tahoma" pitchFamily="34" charset="0"/>
              </a:rPr>
              <a:t>SCATTERING</a:t>
            </a:r>
            <a:r>
              <a:rPr lang="en-US" sz="2400" dirty="0">
                <a:latin typeface="Tahoma" pitchFamily="34" charset="0"/>
                <a:cs typeface="Tahoma" pitchFamily="34" charset="0"/>
              </a:rPr>
              <a:t>: waves are deflected (hence blue sky…)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0">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0">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0">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30">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530">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530">
                                            <p:txEl>
                                              <p:pRg st="13" end="1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530">
                                            <p:txEl>
                                              <p:pRg st="15" end="1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530">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0" y="0"/>
            <a:ext cx="9144000" cy="1143000"/>
          </a:xfrm>
        </p:spPr>
        <p:txBody>
          <a:bodyPr/>
          <a:lstStyle/>
          <a:p>
            <a:pPr algn="l" eaLnBrk="1" hangingPunct="1"/>
            <a:r>
              <a:rPr lang="en-US" sz="2400" u="sng" dirty="0" smtClean="0">
                <a:ea typeface="ＭＳ Ｐゴシック" pitchFamily="34" charset="-128"/>
                <a:cs typeface="Arial" charset="0"/>
              </a:rPr>
              <a:t>A key fact for Earth’s climate is that gases in the atmosphere absorb radiation.</a:t>
            </a:r>
          </a:p>
        </p:txBody>
      </p:sp>
      <p:sp>
        <p:nvSpPr>
          <p:cNvPr id="1028" name="Rectangle 3"/>
          <p:cNvSpPr>
            <a:spLocks noGrp="1" noChangeArrowheads="1"/>
          </p:cNvSpPr>
          <p:nvPr>
            <p:ph type="body" idx="1"/>
          </p:nvPr>
        </p:nvSpPr>
        <p:spPr>
          <a:xfrm>
            <a:off x="76200" y="1828800"/>
            <a:ext cx="8915400" cy="4114800"/>
          </a:xfrm>
        </p:spPr>
        <p:txBody>
          <a:bodyPr/>
          <a:lstStyle/>
          <a:p>
            <a:pPr eaLnBrk="1" hangingPunct="1"/>
            <a:r>
              <a:rPr lang="en-US" sz="2400" dirty="0" smtClean="0">
                <a:ea typeface="ＭＳ Ｐゴシック" pitchFamily="34" charset="-128"/>
                <a:cs typeface="Arial" charset="0"/>
              </a:rPr>
              <a:t>Molecules absorb radiation at particular wavelengths, depending on amount of energy required to cause vibration or rotation of atomic bond.</a:t>
            </a:r>
          </a:p>
          <a:p>
            <a:pPr eaLnBrk="1" hangingPunct="1"/>
            <a:endParaRPr lang="en-US" sz="2400" dirty="0" smtClean="0">
              <a:ea typeface="ＭＳ Ｐゴシック" pitchFamily="34" charset="-128"/>
              <a:cs typeface="Arial" charset="0"/>
            </a:endParaRPr>
          </a:p>
          <a:p>
            <a:pPr eaLnBrk="1" hangingPunct="1"/>
            <a:r>
              <a:rPr lang="en-US" sz="2400" dirty="0" smtClean="0">
                <a:ea typeface="ＭＳ Ｐゴシック" pitchFamily="34" charset="-128"/>
                <a:cs typeface="Arial" charset="0"/>
              </a:rPr>
              <a:t>Two essential things for the greenhouse effect:</a:t>
            </a:r>
          </a:p>
          <a:p>
            <a:pPr eaLnBrk="1" hangingPunct="1"/>
            <a:endParaRPr lang="en-US" sz="2400" dirty="0" smtClean="0">
              <a:ea typeface="ＭＳ Ｐゴシック" pitchFamily="34" charset="-128"/>
              <a:cs typeface="Arial" charset="0"/>
            </a:endParaRPr>
          </a:p>
          <a:p>
            <a:pPr lvl="1" eaLnBrk="1" hangingPunct="1"/>
            <a:r>
              <a:rPr lang="en-US" sz="2000" dirty="0" smtClean="0">
                <a:ea typeface="ＭＳ Ｐゴシック" pitchFamily="34" charset="-128"/>
                <a:cs typeface="Arial" charset="0"/>
              </a:rPr>
              <a:t>The Earth’s atmosphere is </a:t>
            </a:r>
            <a:r>
              <a:rPr lang="en-US" sz="2000" i="1" u="sng" dirty="0" smtClean="0">
                <a:ea typeface="ＭＳ Ｐゴシック" pitchFamily="34" charset="-128"/>
                <a:cs typeface="Arial" charset="0"/>
              </a:rPr>
              <a:t>mostly transparent</a:t>
            </a:r>
            <a:r>
              <a:rPr lang="en-US" sz="2000" dirty="0" smtClean="0">
                <a:ea typeface="ＭＳ Ｐゴシック" pitchFamily="34" charset="-128"/>
                <a:cs typeface="Arial" charset="0"/>
              </a:rPr>
              <a:t> to visible radiation (why not totally)</a:t>
            </a:r>
          </a:p>
          <a:p>
            <a:pPr lvl="1" eaLnBrk="1" hangingPunct="1"/>
            <a:endParaRPr lang="en-US" sz="2000" dirty="0" smtClean="0">
              <a:ea typeface="ＭＳ Ｐゴシック" pitchFamily="34" charset="-128"/>
              <a:cs typeface="Arial" charset="0"/>
            </a:endParaRPr>
          </a:p>
          <a:p>
            <a:pPr lvl="1" eaLnBrk="1" hangingPunct="1"/>
            <a:r>
              <a:rPr lang="en-US" sz="2000" dirty="0" smtClean="0">
                <a:ea typeface="ＭＳ Ｐゴシック" pitchFamily="34" charset="-128"/>
                <a:cs typeface="Arial" charset="0"/>
              </a:rPr>
              <a:t>The Earth’s atmosphere is </a:t>
            </a:r>
            <a:r>
              <a:rPr lang="en-US" sz="2000" i="1" u="sng" dirty="0" smtClean="0">
                <a:ea typeface="ＭＳ Ｐゴシック" pitchFamily="34" charset="-128"/>
                <a:cs typeface="Arial" charset="0"/>
              </a:rPr>
              <a:t>mostly opaque</a:t>
            </a:r>
            <a:r>
              <a:rPr lang="en-US" sz="2000" dirty="0" smtClean="0">
                <a:ea typeface="ＭＳ Ｐゴシック" pitchFamily="34" charset="-128"/>
                <a:cs typeface="Arial" charset="0"/>
              </a:rPr>
              <a:t> to infrared radiation.</a:t>
            </a:r>
          </a:p>
        </p:txBody>
      </p:sp>
      <p:graphicFrame>
        <p:nvGraphicFramePr>
          <p:cNvPr id="1026" name="Object 2"/>
          <p:cNvGraphicFramePr>
            <a:graphicFrameLocks noChangeAspect="1"/>
          </p:cNvGraphicFramePr>
          <p:nvPr/>
        </p:nvGraphicFramePr>
        <p:xfrm>
          <a:off x="5562600" y="609600"/>
          <a:ext cx="3200400" cy="1254125"/>
        </p:xfrm>
        <a:graphic>
          <a:graphicData uri="http://schemas.openxmlformats.org/presentationml/2006/ole">
            <p:oleObj spid="_x0000_s233474" name="Drawing" r:id="rId4" imgW="6473880" imgH="253656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026" name="Picture 2" descr="figure1 "/>
          <p:cNvPicPr>
            <a:picLocks noChangeAspect="1" noChangeArrowheads="1"/>
          </p:cNvPicPr>
          <p:nvPr/>
        </p:nvPicPr>
        <p:blipFill>
          <a:blip r:embed="rId3" cstate="print"/>
          <a:srcRect/>
          <a:stretch>
            <a:fillRect/>
          </a:stretch>
        </p:blipFill>
        <p:spPr bwMode="auto">
          <a:xfrm>
            <a:off x="3657600" y="293688"/>
            <a:ext cx="3962400" cy="6411912"/>
          </a:xfrm>
          <a:prstGeom prst="rect">
            <a:avLst/>
          </a:prstGeom>
          <a:noFill/>
        </p:spPr>
      </p:pic>
      <p:sp>
        <p:nvSpPr>
          <p:cNvPr id="257027" name="Text Box 3"/>
          <p:cNvSpPr txBox="1">
            <a:spLocks noChangeArrowheads="1"/>
          </p:cNvSpPr>
          <p:nvPr/>
        </p:nvSpPr>
        <p:spPr bwMode="auto">
          <a:xfrm>
            <a:off x="-95250" y="2698750"/>
            <a:ext cx="3522663" cy="1552575"/>
          </a:xfrm>
          <a:prstGeom prst="rect">
            <a:avLst/>
          </a:prstGeom>
          <a:noFill/>
          <a:ln w="9525">
            <a:noFill/>
            <a:miter lim="800000"/>
            <a:headEnd/>
            <a:tailEnd/>
          </a:ln>
          <a:effectLst/>
        </p:spPr>
        <p:txBody>
          <a:bodyPr wrap="none">
            <a:spAutoFit/>
          </a:bodyPr>
          <a:lstStyle/>
          <a:p>
            <a:pPr eaLnBrk="0" hangingPunct="0"/>
            <a:r>
              <a:rPr lang="en-US" sz="2400" b="1" i="1" dirty="0"/>
              <a:t>Climate change</a:t>
            </a:r>
          </a:p>
          <a:p>
            <a:pPr eaLnBrk="0" hangingPunct="0"/>
            <a:r>
              <a:rPr lang="en-US" sz="2400" b="1" i="1" dirty="0"/>
              <a:t>and its manifestation </a:t>
            </a:r>
          </a:p>
          <a:p>
            <a:pPr eaLnBrk="0" hangingPunct="0"/>
            <a:r>
              <a:rPr lang="en-US" sz="2400" b="1" i="1" dirty="0"/>
              <a:t>in terms of weather</a:t>
            </a:r>
          </a:p>
          <a:p>
            <a:pPr eaLnBrk="0" hangingPunct="0"/>
            <a:r>
              <a:rPr lang="en-US" sz="2400" b="1" i="1" dirty="0"/>
              <a:t>(climate extremes)</a:t>
            </a: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File:Human-Visible.jpg">
            <a:hlinkClick r:id="rId2"/>
          </p:cNvPr>
          <p:cNvPicPr>
            <a:picLocks noChangeAspect="1" noChangeArrowheads="1"/>
          </p:cNvPicPr>
          <p:nvPr/>
        </p:nvPicPr>
        <p:blipFill>
          <a:blip r:embed="rId3" cstate="print"/>
          <a:srcRect/>
          <a:stretch>
            <a:fillRect/>
          </a:stretch>
        </p:blipFill>
        <p:spPr bwMode="auto">
          <a:xfrm>
            <a:off x="3505200" y="1600200"/>
            <a:ext cx="2527300" cy="2679700"/>
          </a:xfrm>
          <a:prstGeom prst="rect">
            <a:avLst/>
          </a:prstGeom>
          <a:noFill/>
          <a:ln w="9525">
            <a:noFill/>
            <a:miter lim="800000"/>
            <a:headEnd/>
            <a:tailEnd/>
          </a:ln>
        </p:spPr>
      </p:pic>
      <p:pic>
        <p:nvPicPr>
          <p:cNvPr id="13315" name="Picture 4" descr="File:Human-Infrared.jpg">
            <a:hlinkClick r:id="rId4"/>
          </p:cNvPr>
          <p:cNvPicPr>
            <a:picLocks noChangeAspect="1" noChangeArrowheads="1"/>
          </p:cNvPicPr>
          <p:nvPr/>
        </p:nvPicPr>
        <p:blipFill>
          <a:blip r:embed="rId5" cstate="print"/>
          <a:srcRect/>
          <a:stretch>
            <a:fillRect/>
          </a:stretch>
        </p:blipFill>
        <p:spPr bwMode="auto">
          <a:xfrm>
            <a:off x="6296025" y="1524000"/>
            <a:ext cx="2466975" cy="2717800"/>
          </a:xfrm>
          <a:prstGeom prst="rect">
            <a:avLst/>
          </a:prstGeom>
          <a:noFill/>
          <a:ln w="9525">
            <a:noFill/>
            <a:miter lim="800000"/>
            <a:headEnd/>
            <a:tailEnd/>
          </a:ln>
        </p:spPr>
      </p:pic>
      <p:sp>
        <p:nvSpPr>
          <p:cNvPr id="13316" name="Rectangle 3"/>
          <p:cNvSpPr>
            <a:spLocks noChangeArrowheads="1"/>
          </p:cNvSpPr>
          <p:nvPr/>
        </p:nvSpPr>
        <p:spPr bwMode="auto">
          <a:xfrm>
            <a:off x="217488" y="4692650"/>
            <a:ext cx="8469312" cy="1631950"/>
          </a:xfrm>
          <a:prstGeom prst="rect">
            <a:avLst/>
          </a:prstGeom>
          <a:noFill/>
          <a:ln w="9525">
            <a:noFill/>
            <a:miter lim="800000"/>
            <a:headEnd/>
            <a:tailEnd/>
          </a:ln>
        </p:spPr>
        <p:txBody>
          <a:bodyPr>
            <a:spAutoFit/>
          </a:bodyPr>
          <a:lstStyle/>
          <a:p>
            <a:pPr algn="just"/>
            <a:r>
              <a:rPr lang="en-US" sz="2000" i="1" dirty="0"/>
              <a:t>Much of a person's energy is radiated away in the form of </a:t>
            </a:r>
            <a:r>
              <a:rPr lang="en-US" sz="2000" i="1" dirty="0">
                <a:hlinkClick r:id="rId6" action="ppaction://hlinkfile" tooltip="Infrared"/>
              </a:rPr>
              <a:t>infrared</a:t>
            </a:r>
            <a:r>
              <a:rPr lang="en-US" sz="2000" i="1" dirty="0"/>
              <a:t> light. Some materials are transparent in the infrared, while opaque to visible light, as is the plastic bag in this infrared image. Other materials are transparent to visible light, while opaque or reflective in the infrared, noticeable by darkness of the man's glasses</a:t>
            </a:r>
          </a:p>
        </p:txBody>
      </p:sp>
      <p:pic>
        <p:nvPicPr>
          <p:cNvPr id="23557" name="Picture 2" descr="File:Hot metalwork.jpg"/>
          <p:cNvPicPr>
            <a:picLocks noChangeAspect="1" noChangeArrowheads="1"/>
          </p:cNvPicPr>
          <p:nvPr/>
        </p:nvPicPr>
        <p:blipFill>
          <a:blip r:embed="rId7" cstate="print"/>
          <a:srcRect/>
          <a:stretch>
            <a:fillRect/>
          </a:stretch>
        </p:blipFill>
        <p:spPr bwMode="auto">
          <a:xfrm>
            <a:off x="457200" y="1600200"/>
            <a:ext cx="2590800" cy="26955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4"/>
          <p:cNvSpPr txBox="1">
            <a:spLocks noChangeArrowheads="1"/>
          </p:cNvSpPr>
          <p:nvPr/>
        </p:nvSpPr>
        <p:spPr bwMode="auto">
          <a:xfrm>
            <a:off x="2438400" y="152400"/>
            <a:ext cx="3810000" cy="461963"/>
          </a:xfrm>
          <a:prstGeom prst="rect">
            <a:avLst/>
          </a:prstGeom>
          <a:solidFill>
            <a:schemeClr val="accent1"/>
          </a:solidFill>
          <a:ln w="9525">
            <a:noFill/>
            <a:miter lim="800000"/>
            <a:headEnd/>
            <a:tailEnd/>
          </a:ln>
        </p:spPr>
        <p:txBody>
          <a:bodyPr>
            <a:spAutoFit/>
          </a:bodyPr>
          <a:lstStyle/>
          <a:p>
            <a:pPr algn="ctr">
              <a:spcBef>
                <a:spcPct val="50000"/>
              </a:spcBef>
            </a:pPr>
            <a:r>
              <a:rPr lang="en-US" sz="2400"/>
              <a:t>Radiation</a:t>
            </a:r>
          </a:p>
        </p:txBody>
      </p:sp>
      <p:pic>
        <p:nvPicPr>
          <p:cNvPr id="9" name="Picture 2" descr="http://www.egglescliffe.org.uk/physics/astronomy/blackbody/Image21b.gif"/>
          <p:cNvPicPr>
            <a:picLocks noChangeAspect="1" noChangeArrowheads="1"/>
          </p:cNvPicPr>
          <p:nvPr/>
        </p:nvPicPr>
        <p:blipFill>
          <a:blip r:embed="rId2" cstate="print">
            <a:lum bright="-34000" contrast="46000"/>
          </a:blip>
          <a:srcRect/>
          <a:stretch>
            <a:fillRect/>
          </a:stretch>
        </p:blipFill>
        <p:spPr bwMode="auto">
          <a:xfrm>
            <a:off x="381000" y="914400"/>
            <a:ext cx="7543800" cy="5257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descr="Radcurveexpand"/>
          <p:cNvPicPr>
            <a:picLocks noChangeAspect="1" noChangeArrowheads="1"/>
          </p:cNvPicPr>
          <p:nvPr/>
        </p:nvPicPr>
        <p:blipFill>
          <a:blip r:embed="rId2" cstate="print"/>
          <a:srcRect/>
          <a:stretch>
            <a:fillRect/>
          </a:stretch>
        </p:blipFill>
        <p:spPr bwMode="auto">
          <a:xfrm>
            <a:off x="76200" y="1457325"/>
            <a:ext cx="8991600" cy="4010025"/>
          </a:xfrm>
          <a:prstGeom prst="rect">
            <a:avLst/>
          </a:prstGeom>
          <a:noFill/>
          <a:ln w="9525">
            <a:noFill/>
            <a:miter lim="800000"/>
            <a:headEnd/>
            <a:tailEnd/>
          </a:ln>
        </p:spPr>
      </p:pic>
      <p:sp>
        <p:nvSpPr>
          <p:cNvPr id="25603" name="Text Box 4"/>
          <p:cNvSpPr txBox="1">
            <a:spLocks noChangeArrowheads="1"/>
          </p:cNvSpPr>
          <p:nvPr/>
        </p:nvSpPr>
        <p:spPr bwMode="auto">
          <a:xfrm>
            <a:off x="2438400" y="152400"/>
            <a:ext cx="3810000" cy="461963"/>
          </a:xfrm>
          <a:prstGeom prst="rect">
            <a:avLst/>
          </a:prstGeom>
          <a:solidFill>
            <a:schemeClr val="accent1"/>
          </a:solidFill>
          <a:ln w="9525">
            <a:noFill/>
            <a:miter lim="800000"/>
            <a:headEnd/>
            <a:tailEnd/>
          </a:ln>
        </p:spPr>
        <p:txBody>
          <a:bodyPr>
            <a:spAutoFit/>
          </a:bodyPr>
          <a:lstStyle/>
          <a:p>
            <a:pPr algn="ctr">
              <a:spcBef>
                <a:spcPct val="50000"/>
              </a:spcBef>
            </a:pPr>
            <a:r>
              <a:rPr lang="en-US" sz="2400"/>
              <a:t>Radiation</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4" descr="Radcurve"/>
          <p:cNvPicPr>
            <a:picLocks noChangeAspect="1" noChangeArrowheads="1"/>
          </p:cNvPicPr>
          <p:nvPr/>
        </p:nvPicPr>
        <p:blipFill>
          <a:blip r:embed="rId2" cstate="print"/>
          <a:srcRect/>
          <a:stretch>
            <a:fillRect/>
          </a:stretch>
        </p:blipFill>
        <p:spPr bwMode="auto">
          <a:xfrm>
            <a:off x="142875" y="623888"/>
            <a:ext cx="8315325" cy="5610225"/>
          </a:xfrm>
          <a:prstGeom prst="rect">
            <a:avLst/>
          </a:prstGeom>
          <a:noFill/>
          <a:ln w="9525">
            <a:noFill/>
            <a:miter lim="800000"/>
            <a:headEnd/>
            <a:tailEnd/>
          </a:ln>
        </p:spPr>
      </p:pic>
      <p:sp>
        <p:nvSpPr>
          <p:cNvPr id="26629" name="Rectangle 12"/>
          <p:cNvSpPr>
            <a:spLocks noChangeArrowheads="1"/>
          </p:cNvSpPr>
          <p:nvPr/>
        </p:nvSpPr>
        <p:spPr bwMode="auto">
          <a:xfrm>
            <a:off x="23813" y="-20638"/>
            <a:ext cx="7761287" cy="457201"/>
          </a:xfrm>
          <a:prstGeom prst="rect">
            <a:avLst/>
          </a:prstGeom>
          <a:noFill/>
          <a:ln w="9525">
            <a:noFill/>
            <a:miter lim="800000"/>
            <a:headEnd/>
            <a:tailEnd/>
          </a:ln>
        </p:spPr>
        <p:txBody>
          <a:bodyPr wrap="none">
            <a:spAutoFit/>
          </a:bodyPr>
          <a:lstStyle/>
          <a:p>
            <a:r>
              <a:rPr lang="en-US"/>
              <a:t>Blackbody radiation curves typical for the Sun and Earth</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4" descr="Radcurve"/>
          <p:cNvPicPr>
            <a:picLocks noChangeAspect="1" noChangeArrowheads="1"/>
          </p:cNvPicPr>
          <p:nvPr/>
        </p:nvPicPr>
        <p:blipFill>
          <a:blip r:embed="rId2" cstate="print"/>
          <a:srcRect/>
          <a:stretch>
            <a:fillRect/>
          </a:stretch>
        </p:blipFill>
        <p:spPr bwMode="auto">
          <a:xfrm>
            <a:off x="142875" y="623888"/>
            <a:ext cx="3743325" cy="5610225"/>
          </a:xfrm>
          <a:prstGeom prst="rect">
            <a:avLst/>
          </a:prstGeom>
          <a:noFill/>
          <a:ln w="9525">
            <a:noFill/>
            <a:miter lim="800000"/>
            <a:headEnd/>
            <a:tailEnd/>
          </a:ln>
        </p:spPr>
      </p:pic>
      <p:sp>
        <p:nvSpPr>
          <p:cNvPr id="26627" name="Rectangle 9"/>
          <p:cNvSpPr>
            <a:spLocks noChangeArrowheads="1"/>
          </p:cNvSpPr>
          <p:nvPr/>
        </p:nvSpPr>
        <p:spPr bwMode="auto">
          <a:xfrm>
            <a:off x="277813" y="6324600"/>
            <a:ext cx="6351587" cy="457200"/>
          </a:xfrm>
          <a:prstGeom prst="rect">
            <a:avLst/>
          </a:prstGeom>
          <a:noFill/>
          <a:ln w="9525">
            <a:noFill/>
            <a:miter lim="800000"/>
            <a:headEnd/>
            <a:tailEnd/>
          </a:ln>
        </p:spPr>
        <p:txBody>
          <a:bodyPr wrap="none">
            <a:spAutoFit/>
          </a:bodyPr>
          <a:lstStyle/>
          <a:p>
            <a:r>
              <a:rPr lang="en-US"/>
              <a:t>Sun radiates a lot more energy that the Earth!</a:t>
            </a:r>
          </a:p>
        </p:txBody>
      </p:sp>
      <p:grpSp>
        <p:nvGrpSpPr>
          <p:cNvPr id="2" name="Group 8"/>
          <p:cNvGrpSpPr>
            <a:grpSpLocks/>
          </p:cNvGrpSpPr>
          <p:nvPr/>
        </p:nvGrpSpPr>
        <p:grpSpPr bwMode="auto">
          <a:xfrm>
            <a:off x="3962400" y="762000"/>
            <a:ext cx="4803775" cy="5181600"/>
            <a:chOff x="457200" y="762000"/>
            <a:chExt cx="8308975" cy="4768850"/>
          </a:xfrm>
        </p:grpSpPr>
        <p:pic>
          <p:nvPicPr>
            <p:cNvPr id="26630" name="Picture 2" descr="SunEarth_RadCurves.png                                         0010070EGerard's Computer              B7464D7A:"/>
            <p:cNvPicPr>
              <a:picLocks noChangeAspect="1" noChangeArrowheads="1"/>
            </p:cNvPicPr>
            <p:nvPr/>
          </p:nvPicPr>
          <p:blipFill>
            <a:blip r:embed="rId3" cstate="print"/>
            <a:srcRect/>
            <a:stretch>
              <a:fillRect/>
            </a:stretch>
          </p:blipFill>
          <p:spPr bwMode="auto">
            <a:xfrm>
              <a:off x="457200" y="762000"/>
              <a:ext cx="6254750" cy="4768850"/>
            </a:xfrm>
            <a:prstGeom prst="rect">
              <a:avLst/>
            </a:prstGeom>
            <a:noFill/>
            <a:ln w="9525">
              <a:noFill/>
              <a:miter lim="800000"/>
              <a:headEnd/>
              <a:tailEnd/>
            </a:ln>
          </p:spPr>
        </p:pic>
        <p:pic>
          <p:nvPicPr>
            <p:cNvPr id="26631" name="Picture 3" descr="SunEarth_RadCurvesMagnified.png                                0010070EGerard's Computer              B7464D7A:"/>
            <p:cNvPicPr>
              <a:picLocks noChangeAspect="1" noChangeArrowheads="1"/>
            </p:cNvPicPr>
            <p:nvPr/>
          </p:nvPicPr>
          <p:blipFill>
            <a:blip r:embed="rId4" cstate="print"/>
            <a:srcRect/>
            <a:stretch>
              <a:fillRect/>
            </a:stretch>
          </p:blipFill>
          <p:spPr bwMode="auto">
            <a:xfrm>
              <a:off x="6705600" y="2489492"/>
              <a:ext cx="2060575" cy="1571333"/>
            </a:xfrm>
            <a:prstGeom prst="rect">
              <a:avLst/>
            </a:prstGeom>
            <a:noFill/>
            <a:ln w="9525">
              <a:noFill/>
              <a:miter lim="800000"/>
              <a:headEnd/>
              <a:tailEnd/>
            </a:ln>
          </p:spPr>
        </p:pic>
        <p:sp>
          <p:nvSpPr>
            <p:cNvPr id="26632" name="Line 4"/>
            <p:cNvSpPr>
              <a:spLocks noChangeShapeType="1"/>
            </p:cNvSpPr>
            <p:nvPr/>
          </p:nvSpPr>
          <p:spPr bwMode="auto">
            <a:xfrm flipV="1">
              <a:off x="3810000" y="2628642"/>
              <a:ext cx="3124200" cy="2400558"/>
            </a:xfrm>
            <a:prstGeom prst="line">
              <a:avLst/>
            </a:prstGeom>
            <a:noFill/>
            <a:ln w="9525">
              <a:solidFill>
                <a:schemeClr val="tx1"/>
              </a:solidFill>
              <a:prstDash val="sysDot"/>
              <a:round/>
              <a:headEnd/>
              <a:tailEnd/>
            </a:ln>
          </p:spPr>
          <p:txBody>
            <a:bodyPr wrap="none" anchor="ctr"/>
            <a:lstStyle/>
            <a:p>
              <a:endParaRPr lang="en-US"/>
            </a:p>
          </p:txBody>
        </p:sp>
        <p:sp>
          <p:nvSpPr>
            <p:cNvPr id="26633" name="Line 5"/>
            <p:cNvSpPr>
              <a:spLocks noChangeShapeType="1"/>
            </p:cNvSpPr>
            <p:nvPr/>
          </p:nvSpPr>
          <p:spPr bwMode="auto">
            <a:xfrm flipV="1">
              <a:off x="3810000" y="3867640"/>
              <a:ext cx="3124200" cy="1161560"/>
            </a:xfrm>
            <a:prstGeom prst="line">
              <a:avLst/>
            </a:prstGeom>
            <a:noFill/>
            <a:ln w="9525">
              <a:solidFill>
                <a:schemeClr val="tx1"/>
              </a:solidFill>
              <a:prstDash val="sysDot"/>
              <a:round/>
              <a:headEnd/>
              <a:tailEnd/>
            </a:ln>
          </p:spPr>
          <p:txBody>
            <a:bodyPr wrap="none" anchor="ctr"/>
            <a:lstStyle/>
            <a:p>
              <a:endParaRPr lang="en-US"/>
            </a:p>
          </p:txBody>
        </p:sp>
        <p:sp>
          <p:nvSpPr>
            <p:cNvPr id="26634" name="Line 7"/>
            <p:cNvSpPr>
              <a:spLocks noChangeShapeType="1"/>
            </p:cNvSpPr>
            <p:nvPr/>
          </p:nvSpPr>
          <p:spPr bwMode="auto">
            <a:xfrm flipV="1">
              <a:off x="2667000" y="1901288"/>
              <a:ext cx="685800" cy="232312"/>
            </a:xfrm>
            <a:prstGeom prst="line">
              <a:avLst/>
            </a:prstGeom>
            <a:noFill/>
            <a:ln w="9525">
              <a:solidFill>
                <a:schemeClr val="tx1"/>
              </a:solidFill>
              <a:round/>
              <a:headEnd/>
              <a:tailEnd/>
            </a:ln>
          </p:spPr>
          <p:txBody>
            <a:bodyPr wrap="none" anchor="ctr"/>
            <a:lstStyle/>
            <a:p>
              <a:endParaRPr lang="en-US"/>
            </a:p>
          </p:txBody>
        </p:sp>
        <p:sp>
          <p:nvSpPr>
            <p:cNvPr id="26635" name="Text Box 8"/>
            <p:cNvSpPr txBox="1">
              <a:spLocks noChangeArrowheads="1"/>
            </p:cNvSpPr>
            <p:nvPr/>
          </p:nvSpPr>
          <p:spPr bwMode="auto">
            <a:xfrm>
              <a:off x="3413125" y="1556264"/>
              <a:ext cx="2579731" cy="368238"/>
            </a:xfrm>
            <a:prstGeom prst="rect">
              <a:avLst/>
            </a:prstGeom>
            <a:noFill/>
            <a:ln w="9525">
              <a:noFill/>
              <a:miter lim="800000"/>
              <a:headEnd/>
              <a:tailEnd/>
            </a:ln>
          </p:spPr>
          <p:txBody>
            <a:bodyPr>
              <a:spAutoFit/>
            </a:bodyPr>
            <a:lstStyle/>
            <a:p>
              <a:r>
                <a:rPr lang="en-US" sz="2000"/>
                <a:t>Sun ~6000K</a:t>
              </a:r>
            </a:p>
          </p:txBody>
        </p:sp>
        <p:sp>
          <p:nvSpPr>
            <p:cNvPr id="26636" name="Line 10"/>
            <p:cNvSpPr>
              <a:spLocks noChangeShapeType="1"/>
            </p:cNvSpPr>
            <p:nvPr/>
          </p:nvSpPr>
          <p:spPr bwMode="auto">
            <a:xfrm flipV="1">
              <a:off x="3276600" y="2629880"/>
              <a:ext cx="1066800" cy="2323120"/>
            </a:xfrm>
            <a:prstGeom prst="line">
              <a:avLst/>
            </a:prstGeom>
            <a:noFill/>
            <a:ln w="9525">
              <a:solidFill>
                <a:schemeClr val="tx1"/>
              </a:solidFill>
              <a:round/>
              <a:headEnd/>
              <a:tailEnd/>
            </a:ln>
          </p:spPr>
          <p:txBody>
            <a:bodyPr wrap="none" anchor="ctr"/>
            <a:lstStyle/>
            <a:p>
              <a:endParaRPr lang="en-US"/>
            </a:p>
          </p:txBody>
        </p:sp>
        <p:sp>
          <p:nvSpPr>
            <p:cNvPr id="26637" name="Text Box 11"/>
            <p:cNvSpPr txBox="1">
              <a:spLocks noChangeArrowheads="1"/>
            </p:cNvSpPr>
            <p:nvPr/>
          </p:nvSpPr>
          <p:spPr bwMode="auto">
            <a:xfrm>
              <a:off x="4038600" y="2202376"/>
              <a:ext cx="2745063" cy="368238"/>
            </a:xfrm>
            <a:prstGeom prst="rect">
              <a:avLst/>
            </a:prstGeom>
            <a:noFill/>
            <a:ln w="9525">
              <a:noFill/>
              <a:miter lim="800000"/>
              <a:headEnd/>
              <a:tailEnd/>
            </a:ln>
          </p:spPr>
          <p:txBody>
            <a:bodyPr>
              <a:spAutoFit/>
            </a:bodyPr>
            <a:lstStyle/>
            <a:p>
              <a:r>
                <a:rPr lang="en-US" sz="2000"/>
                <a:t>Earth ~290K</a:t>
              </a:r>
            </a:p>
          </p:txBody>
        </p:sp>
      </p:grpSp>
      <p:sp>
        <p:nvSpPr>
          <p:cNvPr id="26629" name="Rectangle 12"/>
          <p:cNvSpPr>
            <a:spLocks noChangeArrowheads="1"/>
          </p:cNvSpPr>
          <p:nvPr/>
        </p:nvSpPr>
        <p:spPr bwMode="auto">
          <a:xfrm>
            <a:off x="23813" y="-20638"/>
            <a:ext cx="7761287" cy="457201"/>
          </a:xfrm>
          <a:prstGeom prst="rect">
            <a:avLst/>
          </a:prstGeom>
          <a:noFill/>
          <a:ln w="9525">
            <a:noFill/>
            <a:miter lim="800000"/>
            <a:headEnd/>
            <a:tailEnd/>
          </a:ln>
        </p:spPr>
        <p:txBody>
          <a:bodyPr wrap="none">
            <a:spAutoFit/>
          </a:bodyPr>
          <a:lstStyle/>
          <a:p>
            <a:r>
              <a:rPr lang="en-US"/>
              <a:t>Blackbody radiation curves typical for the Sun and Earth</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ext Box 4"/>
          <p:cNvSpPr txBox="1">
            <a:spLocks noChangeArrowheads="1"/>
          </p:cNvSpPr>
          <p:nvPr/>
        </p:nvSpPr>
        <p:spPr bwMode="auto">
          <a:xfrm>
            <a:off x="152400" y="71438"/>
            <a:ext cx="3810000" cy="461962"/>
          </a:xfrm>
          <a:prstGeom prst="rect">
            <a:avLst/>
          </a:prstGeom>
          <a:solidFill>
            <a:schemeClr val="accent1"/>
          </a:solidFill>
          <a:ln w="9525">
            <a:noFill/>
            <a:miter lim="800000"/>
            <a:headEnd/>
            <a:tailEnd/>
          </a:ln>
        </p:spPr>
        <p:txBody>
          <a:bodyPr>
            <a:spAutoFit/>
          </a:bodyPr>
          <a:lstStyle/>
          <a:p>
            <a:pPr algn="ctr">
              <a:spcBef>
                <a:spcPct val="50000"/>
              </a:spcBef>
            </a:pPr>
            <a:r>
              <a:rPr lang="en-US" sz="2400"/>
              <a:t>Radiation</a:t>
            </a:r>
          </a:p>
        </p:txBody>
      </p:sp>
      <p:sp>
        <p:nvSpPr>
          <p:cNvPr id="2053" name="Text Box 5"/>
          <p:cNvSpPr txBox="1">
            <a:spLocks noChangeArrowheads="1"/>
          </p:cNvSpPr>
          <p:nvPr/>
        </p:nvSpPr>
        <p:spPr bwMode="auto">
          <a:xfrm>
            <a:off x="4800600" y="103188"/>
            <a:ext cx="2895600" cy="430212"/>
          </a:xfrm>
          <a:prstGeom prst="rect">
            <a:avLst/>
          </a:prstGeom>
          <a:noFill/>
          <a:ln w="9525">
            <a:noFill/>
            <a:miter lim="800000"/>
            <a:headEnd/>
            <a:tailEnd/>
          </a:ln>
        </p:spPr>
        <p:txBody>
          <a:bodyPr>
            <a:spAutoFit/>
          </a:bodyPr>
          <a:lstStyle/>
          <a:p>
            <a:pPr>
              <a:spcBef>
                <a:spcPct val="50000"/>
              </a:spcBef>
            </a:pPr>
            <a:r>
              <a:rPr lang="en-US" sz="2200">
                <a:solidFill>
                  <a:srgbClr val="C00000"/>
                </a:solidFill>
              </a:rPr>
              <a:t>Useful definitions:</a:t>
            </a:r>
          </a:p>
        </p:txBody>
      </p:sp>
      <p:sp>
        <p:nvSpPr>
          <p:cNvPr id="4" name="Text Box 5"/>
          <p:cNvSpPr txBox="1">
            <a:spLocks noChangeArrowheads="1"/>
          </p:cNvSpPr>
          <p:nvPr/>
        </p:nvSpPr>
        <p:spPr bwMode="auto">
          <a:xfrm>
            <a:off x="609600" y="609600"/>
            <a:ext cx="8305800" cy="4662488"/>
          </a:xfrm>
          <a:prstGeom prst="rect">
            <a:avLst/>
          </a:prstGeom>
          <a:noFill/>
          <a:ln w="9525">
            <a:noFill/>
            <a:miter lim="800000"/>
            <a:headEnd/>
            <a:tailEnd/>
          </a:ln>
        </p:spPr>
        <p:txBody>
          <a:bodyPr>
            <a:spAutoFit/>
          </a:bodyPr>
          <a:lstStyle/>
          <a:p>
            <a:pPr>
              <a:spcBef>
                <a:spcPct val="50000"/>
              </a:spcBef>
              <a:buFont typeface="Arial" charset="0"/>
              <a:buChar char="•"/>
            </a:pPr>
            <a:r>
              <a:rPr lang="en-US" sz="2200">
                <a:solidFill>
                  <a:srgbClr val="C00000"/>
                </a:solidFill>
              </a:rPr>
              <a:t>  </a:t>
            </a:r>
            <a:r>
              <a:rPr lang="en-US" sz="2200" b="1">
                <a:solidFill>
                  <a:srgbClr val="C00000"/>
                </a:solidFill>
              </a:rPr>
              <a:t>total energy density (u): </a:t>
            </a:r>
            <a:r>
              <a:rPr lang="en-US" sz="2200">
                <a:solidFill>
                  <a:srgbClr val="C00000"/>
                </a:solidFill>
              </a:rPr>
              <a:t>total radiant energy per unit volume for all wavelength radiating at any point</a:t>
            </a:r>
          </a:p>
          <a:p>
            <a:pPr>
              <a:spcBef>
                <a:spcPct val="50000"/>
              </a:spcBef>
              <a:buFont typeface="Arial" charset="0"/>
              <a:buChar char="•"/>
            </a:pPr>
            <a:r>
              <a:rPr lang="en-US" sz="2200">
                <a:solidFill>
                  <a:srgbClr val="C00000"/>
                </a:solidFill>
              </a:rPr>
              <a:t>  </a:t>
            </a:r>
            <a:r>
              <a:rPr lang="en-US" sz="2200" b="1">
                <a:solidFill>
                  <a:srgbClr val="C00000"/>
                </a:solidFill>
              </a:rPr>
              <a:t>spectral energy density (u</a:t>
            </a:r>
            <a:r>
              <a:rPr lang="el-GR" sz="2200" b="1" baseline="-25000">
                <a:solidFill>
                  <a:srgbClr val="C00000"/>
                </a:solidFill>
              </a:rPr>
              <a:t>λ</a:t>
            </a:r>
            <a:r>
              <a:rPr lang="en-US" sz="2200" b="1">
                <a:solidFill>
                  <a:srgbClr val="C00000"/>
                </a:solidFill>
              </a:rPr>
              <a:t>): </a:t>
            </a:r>
            <a:r>
              <a:rPr lang="en-US" sz="2200">
                <a:solidFill>
                  <a:srgbClr val="C00000"/>
                </a:solidFill>
              </a:rPr>
              <a:t>energy per unit volume for a range of </a:t>
            </a:r>
            <a:r>
              <a:rPr lang="el-GR" sz="2200">
                <a:solidFill>
                  <a:srgbClr val="C00000"/>
                </a:solidFill>
              </a:rPr>
              <a:t>λ</a:t>
            </a:r>
            <a:endParaRPr lang="en-US" sz="2200">
              <a:solidFill>
                <a:srgbClr val="C00000"/>
              </a:solidFill>
            </a:endParaRPr>
          </a:p>
          <a:p>
            <a:pPr>
              <a:spcBef>
                <a:spcPct val="50000"/>
              </a:spcBef>
              <a:buFont typeface="Arial" charset="0"/>
              <a:buChar char="•"/>
            </a:pPr>
            <a:r>
              <a:rPr lang="en-US" sz="2200" b="1">
                <a:solidFill>
                  <a:srgbClr val="C00000"/>
                </a:solidFill>
              </a:rPr>
              <a:t>  total emissive power (E): </a:t>
            </a:r>
            <a:r>
              <a:rPr lang="en-US" sz="2200">
                <a:solidFill>
                  <a:srgbClr val="C00000"/>
                </a:solidFill>
              </a:rPr>
              <a:t>radiant energy per unit time per unit surface area of body for all wavelength</a:t>
            </a:r>
          </a:p>
          <a:p>
            <a:pPr>
              <a:spcBef>
                <a:spcPct val="50000"/>
              </a:spcBef>
              <a:buFont typeface="Arial" charset="0"/>
              <a:buChar char="•"/>
            </a:pPr>
            <a:r>
              <a:rPr lang="en-US" sz="2200">
                <a:solidFill>
                  <a:srgbClr val="C00000"/>
                </a:solidFill>
              </a:rPr>
              <a:t>  </a:t>
            </a:r>
            <a:r>
              <a:rPr lang="en-US" sz="2200" b="1">
                <a:solidFill>
                  <a:srgbClr val="C00000"/>
                </a:solidFill>
              </a:rPr>
              <a:t>spectral emissive power (e</a:t>
            </a:r>
            <a:r>
              <a:rPr lang="el-GR" sz="2200" b="1" baseline="-25000">
                <a:solidFill>
                  <a:srgbClr val="C00000"/>
                </a:solidFill>
              </a:rPr>
              <a:t>λ</a:t>
            </a:r>
            <a:r>
              <a:rPr lang="en-US" sz="2200" b="1">
                <a:solidFill>
                  <a:srgbClr val="C00000"/>
                </a:solidFill>
              </a:rPr>
              <a:t>): </a:t>
            </a:r>
            <a:r>
              <a:rPr lang="en-US" sz="2200">
                <a:solidFill>
                  <a:srgbClr val="C00000"/>
                </a:solidFill>
              </a:rPr>
              <a:t>radiant energy per unit time per unit surface area at particular wavelength</a:t>
            </a:r>
          </a:p>
          <a:p>
            <a:pPr>
              <a:spcBef>
                <a:spcPct val="50000"/>
              </a:spcBef>
              <a:buFont typeface="Arial" charset="0"/>
              <a:buChar char="•"/>
            </a:pPr>
            <a:r>
              <a:rPr lang="en-US" sz="2200">
                <a:solidFill>
                  <a:srgbClr val="C00000"/>
                </a:solidFill>
              </a:rPr>
              <a:t>  </a:t>
            </a:r>
            <a:r>
              <a:rPr lang="en-US" sz="2200" b="1">
                <a:solidFill>
                  <a:srgbClr val="C00000"/>
                </a:solidFill>
              </a:rPr>
              <a:t>absorptive power (a</a:t>
            </a:r>
            <a:r>
              <a:rPr lang="el-GR" sz="2200" b="1" baseline="-25000">
                <a:solidFill>
                  <a:srgbClr val="C00000"/>
                </a:solidFill>
              </a:rPr>
              <a:t>λ</a:t>
            </a:r>
            <a:r>
              <a:rPr lang="en-US" sz="2200" b="1">
                <a:solidFill>
                  <a:srgbClr val="C00000"/>
                </a:solidFill>
              </a:rPr>
              <a:t>): </a:t>
            </a:r>
            <a:r>
              <a:rPr lang="en-US" sz="2200">
                <a:solidFill>
                  <a:srgbClr val="C00000"/>
                </a:solidFill>
              </a:rPr>
              <a:t>ratio of absorbed energy to total energy at particular termp and wavelength</a:t>
            </a:r>
          </a:p>
          <a:p>
            <a:pPr>
              <a:spcBef>
                <a:spcPct val="50000"/>
              </a:spcBef>
              <a:buFont typeface="Arial" charset="0"/>
              <a:buChar char="•"/>
            </a:pPr>
            <a:r>
              <a:rPr lang="en-US" sz="2200">
                <a:solidFill>
                  <a:srgbClr val="C00000"/>
                </a:solidFill>
              </a:rPr>
              <a:t>  </a:t>
            </a:r>
            <a:r>
              <a:rPr lang="en-US" sz="2200" b="1">
                <a:solidFill>
                  <a:srgbClr val="C00000"/>
                </a:solidFill>
              </a:rPr>
              <a:t>relative emittance (e): </a:t>
            </a:r>
            <a:r>
              <a:rPr lang="en-US" sz="2200">
                <a:solidFill>
                  <a:srgbClr val="C00000"/>
                </a:solidFill>
              </a:rPr>
              <a:t>ratio of emittance by a surface to emittance of black body. 			e = E’/E</a:t>
            </a:r>
          </a:p>
        </p:txBody>
      </p:sp>
      <p:graphicFrame>
        <p:nvGraphicFramePr>
          <p:cNvPr id="5122" name="Object 6"/>
          <p:cNvGraphicFramePr>
            <a:graphicFrameLocks noChangeAspect="1"/>
          </p:cNvGraphicFramePr>
          <p:nvPr/>
        </p:nvGraphicFramePr>
        <p:xfrm>
          <a:off x="1431925" y="5237163"/>
          <a:ext cx="1862138" cy="1316037"/>
        </p:xfrm>
        <a:graphic>
          <a:graphicData uri="http://schemas.openxmlformats.org/presentationml/2006/ole">
            <p:oleObj spid="_x0000_s234498" name="Equation" r:id="rId3" imgW="507960" imgH="482400" progId="Equation.3">
              <p:embed/>
            </p:oleObj>
          </a:graphicData>
        </a:graphic>
      </p:graphicFrame>
      <p:graphicFrame>
        <p:nvGraphicFramePr>
          <p:cNvPr id="5123" name="Object 3"/>
          <p:cNvGraphicFramePr>
            <a:graphicFrameLocks noChangeAspect="1"/>
          </p:cNvGraphicFramePr>
          <p:nvPr/>
        </p:nvGraphicFramePr>
        <p:xfrm>
          <a:off x="3941763" y="5181600"/>
          <a:ext cx="3678237" cy="1316038"/>
        </p:xfrm>
        <a:graphic>
          <a:graphicData uri="http://schemas.openxmlformats.org/presentationml/2006/ole">
            <p:oleObj spid="_x0000_s234499" name="Equation" r:id="rId4" imgW="1002960" imgH="4824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linds(horizontal)">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blinds(horizontal)">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122"/>
                                        </p:tgtEl>
                                        <p:attrNameLst>
                                          <p:attrName>style.visibility</p:attrName>
                                        </p:attrNameLst>
                                      </p:cBhvr>
                                      <p:to>
                                        <p:strVal val="visible"/>
                                      </p:to>
                                    </p:set>
                                    <p:animEffect transition="in" filter="blinds(horizontal)">
                                      <p:cBhvr>
                                        <p:cTn id="37" dur="500"/>
                                        <p:tgtEl>
                                          <p:spTgt spid="512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123"/>
                                        </p:tgtEl>
                                        <p:attrNameLst>
                                          <p:attrName>style.visibility</p:attrName>
                                        </p:attrNameLst>
                                      </p:cBhvr>
                                      <p:to>
                                        <p:strVal val="visible"/>
                                      </p:to>
                                    </p:set>
                                    <p:animEffect transition="in" filter="blinds(horizontal)">
                                      <p:cBhvr>
                                        <p:cTn id="42"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Text Box 4"/>
          <p:cNvSpPr txBox="1">
            <a:spLocks noChangeArrowheads="1"/>
          </p:cNvSpPr>
          <p:nvPr/>
        </p:nvSpPr>
        <p:spPr bwMode="auto">
          <a:xfrm>
            <a:off x="0" y="76200"/>
            <a:ext cx="9144000" cy="708025"/>
          </a:xfrm>
          <a:prstGeom prst="rect">
            <a:avLst/>
          </a:prstGeom>
          <a:solidFill>
            <a:srgbClr val="C00000"/>
          </a:solidFill>
          <a:ln w="9525">
            <a:noFill/>
            <a:miter lim="800000"/>
            <a:headEnd/>
            <a:tailEnd/>
          </a:ln>
        </p:spPr>
        <p:txBody>
          <a:bodyPr>
            <a:spAutoFit/>
          </a:bodyPr>
          <a:lstStyle/>
          <a:p>
            <a:pPr algn="ctr">
              <a:spcBef>
                <a:spcPct val="50000"/>
              </a:spcBef>
            </a:pPr>
            <a:r>
              <a:rPr lang="en-US" sz="4000" b="1" i="1">
                <a:solidFill>
                  <a:schemeClr val="bg1"/>
                </a:solidFill>
              </a:rPr>
              <a:t>Black Body Radiation</a:t>
            </a:r>
          </a:p>
        </p:txBody>
      </p:sp>
      <p:sp>
        <p:nvSpPr>
          <p:cNvPr id="17411" name="Text Box 5"/>
          <p:cNvSpPr txBox="1">
            <a:spLocks noChangeArrowheads="1"/>
          </p:cNvSpPr>
          <p:nvPr/>
        </p:nvSpPr>
        <p:spPr bwMode="auto">
          <a:xfrm>
            <a:off x="304800" y="1752600"/>
            <a:ext cx="8305800" cy="1384300"/>
          </a:xfrm>
          <a:prstGeom prst="rect">
            <a:avLst/>
          </a:prstGeom>
          <a:noFill/>
          <a:ln w="9525">
            <a:noFill/>
            <a:miter lim="800000"/>
            <a:headEnd/>
            <a:tailEnd/>
          </a:ln>
        </p:spPr>
        <p:txBody>
          <a:bodyPr>
            <a:spAutoFit/>
          </a:bodyPr>
          <a:lstStyle/>
          <a:p>
            <a:pPr algn="just">
              <a:spcBef>
                <a:spcPct val="50000"/>
              </a:spcBef>
            </a:pPr>
            <a:r>
              <a:rPr lang="en-US" sz="2400">
                <a:solidFill>
                  <a:srgbClr val="C00000"/>
                </a:solidFill>
              </a:rPr>
              <a:t>Ability of a body to radiate </a:t>
            </a:r>
            <a:r>
              <a:rPr lang="en-US" sz="2400"/>
              <a:t>is closely related to its </a:t>
            </a:r>
            <a:r>
              <a:rPr lang="en-US" sz="2400">
                <a:solidFill>
                  <a:srgbClr val="C00000"/>
                </a:solidFill>
              </a:rPr>
              <a:t>ability to absorb radiation. </a:t>
            </a:r>
          </a:p>
          <a:p>
            <a:pPr algn="just">
              <a:spcBef>
                <a:spcPct val="50000"/>
              </a:spcBef>
            </a:pPr>
            <a:r>
              <a:rPr lang="en-US" sz="2400">
                <a:solidFill>
                  <a:srgbClr val="C00000"/>
                </a:solidFill>
              </a:rPr>
              <a:t>	</a:t>
            </a:r>
            <a:r>
              <a:rPr lang="en-US" sz="2400" b="1" i="1">
                <a:solidFill>
                  <a:srgbClr val="00B050"/>
                </a:solidFill>
              </a:rPr>
              <a:t>As it is a perfect absorber, it is also perfect radiator.</a:t>
            </a:r>
          </a:p>
        </p:txBody>
      </p:sp>
      <p:sp>
        <p:nvSpPr>
          <p:cNvPr id="27652" name="Text Box 30"/>
          <p:cNvSpPr txBox="1">
            <a:spLocks noChangeArrowheads="1"/>
          </p:cNvSpPr>
          <p:nvPr/>
        </p:nvSpPr>
        <p:spPr bwMode="auto">
          <a:xfrm>
            <a:off x="228600" y="685800"/>
            <a:ext cx="8686800" cy="830263"/>
          </a:xfrm>
          <a:prstGeom prst="rect">
            <a:avLst/>
          </a:prstGeom>
          <a:noFill/>
          <a:ln w="9525">
            <a:noFill/>
            <a:miter lim="800000"/>
            <a:headEnd/>
            <a:tailEnd/>
          </a:ln>
        </p:spPr>
        <p:txBody>
          <a:bodyPr>
            <a:spAutoFit/>
          </a:bodyPr>
          <a:lstStyle/>
          <a:p>
            <a:pPr algn="just">
              <a:spcBef>
                <a:spcPct val="50000"/>
              </a:spcBef>
            </a:pPr>
            <a:r>
              <a:rPr lang="en-US" sz="2400" b="1">
                <a:solidFill>
                  <a:srgbClr val="0000FF"/>
                </a:solidFill>
              </a:rPr>
              <a:t>A body that absorbs all radiation incident upon it, regardless of frequency, is called a blackbody. </a:t>
            </a:r>
          </a:p>
        </p:txBody>
      </p:sp>
      <p:pic>
        <p:nvPicPr>
          <p:cNvPr id="5" name="Picture 28" descr="http://www.egglescliffe.org.uk/physics/astronomy/blackbody/animation.gif"/>
          <p:cNvPicPr>
            <a:picLocks noChangeAspect="1" noChangeArrowheads="1" noCrop="1"/>
          </p:cNvPicPr>
          <p:nvPr/>
        </p:nvPicPr>
        <p:blipFill>
          <a:blip r:embed="rId2" cstate="print"/>
          <a:srcRect/>
          <a:stretch>
            <a:fillRect/>
          </a:stretch>
        </p:blipFill>
        <p:spPr bwMode="auto">
          <a:xfrm>
            <a:off x="3429000" y="3429000"/>
            <a:ext cx="2133600" cy="2133600"/>
          </a:xfrm>
          <a:prstGeom prst="rect">
            <a:avLst/>
          </a:prstGeom>
          <a:noFill/>
          <a:ln w="9525">
            <a:noFill/>
            <a:miter lim="800000"/>
            <a:headEnd/>
            <a:tailEnd/>
          </a:ln>
        </p:spPr>
      </p:pic>
      <p:sp>
        <p:nvSpPr>
          <p:cNvPr id="6" name="Text Box 30"/>
          <p:cNvSpPr txBox="1">
            <a:spLocks noChangeArrowheads="1"/>
          </p:cNvSpPr>
          <p:nvPr/>
        </p:nvSpPr>
        <p:spPr bwMode="auto">
          <a:xfrm>
            <a:off x="228600" y="5715000"/>
            <a:ext cx="8686800" cy="830263"/>
          </a:xfrm>
          <a:prstGeom prst="rect">
            <a:avLst/>
          </a:prstGeom>
          <a:noFill/>
          <a:ln w="9525">
            <a:noFill/>
            <a:miter lim="800000"/>
            <a:headEnd/>
            <a:tailEnd/>
          </a:ln>
        </p:spPr>
        <p:txBody>
          <a:bodyPr>
            <a:spAutoFit/>
          </a:bodyPr>
          <a:lstStyle/>
          <a:p>
            <a:pPr algn="just">
              <a:spcBef>
                <a:spcPct val="50000"/>
              </a:spcBef>
            </a:pPr>
            <a:r>
              <a:rPr lang="en-US" sz="2400" b="1">
                <a:solidFill>
                  <a:srgbClr val="0000FF"/>
                </a:solidFill>
              </a:rPr>
              <a:t>As blackbody absorbs all the radiations and doesn’t reflector transmitted any, it appears black</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1"/>
          <p:cNvSpPr txBox="1">
            <a:spLocks noChangeArrowheads="1"/>
          </p:cNvSpPr>
          <p:nvPr/>
        </p:nvSpPr>
        <p:spPr bwMode="auto">
          <a:xfrm>
            <a:off x="100013" y="76200"/>
            <a:ext cx="9043987" cy="523875"/>
          </a:xfrm>
          <a:prstGeom prst="rect">
            <a:avLst/>
          </a:prstGeom>
          <a:solidFill>
            <a:schemeClr val="accent1"/>
          </a:solidFill>
          <a:ln w="9525">
            <a:noFill/>
            <a:miter lim="800000"/>
            <a:headEnd/>
            <a:tailEnd/>
          </a:ln>
        </p:spPr>
        <p:txBody>
          <a:bodyPr>
            <a:spAutoFit/>
          </a:bodyPr>
          <a:lstStyle/>
          <a:p>
            <a:r>
              <a:rPr lang="en-IN" b="1" i="1">
                <a:latin typeface="Georgia" pitchFamily="18" charset="0"/>
              </a:rPr>
              <a:t> Black  Body  Radiation  Curves</a:t>
            </a:r>
          </a:p>
        </p:txBody>
      </p:sp>
      <p:pic>
        <p:nvPicPr>
          <p:cNvPr id="30723" name="Picture 2"/>
          <p:cNvPicPr>
            <a:picLocks noChangeAspect="1" noChangeArrowheads="1"/>
          </p:cNvPicPr>
          <p:nvPr/>
        </p:nvPicPr>
        <p:blipFill>
          <a:blip r:embed="rId2" cstate="print"/>
          <a:srcRect/>
          <a:stretch>
            <a:fillRect/>
          </a:stretch>
        </p:blipFill>
        <p:spPr bwMode="auto">
          <a:xfrm>
            <a:off x="0" y="838200"/>
            <a:ext cx="4830763" cy="3733800"/>
          </a:xfrm>
          <a:prstGeom prst="rect">
            <a:avLst/>
          </a:prstGeom>
          <a:noFill/>
          <a:ln w="9525">
            <a:noFill/>
            <a:miter lim="800000"/>
            <a:headEnd/>
            <a:tailEnd/>
          </a:ln>
        </p:spPr>
      </p:pic>
      <p:sp>
        <p:nvSpPr>
          <p:cNvPr id="20484" name="TextBox 3"/>
          <p:cNvSpPr txBox="1">
            <a:spLocks noChangeArrowheads="1"/>
          </p:cNvSpPr>
          <p:nvPr/>
        </p:nvSpPr>
        <p:spPr bwMode="auto">
          <a:xfrm>
            <a:off x="4038600" y="914400"/>
            <a:ext cx="5029200" cy="4246563"/>
          </a:xfrm>
          <a:prstGeom prst="rect">
            <a:avLst/>
          </a:prstGeom>
          <a:noFill/>
          <a:ln w="9525">
            <a:noFill/>
            <a:miter lim="800000"/>
            <a:headEnd/>
            <a:tailEnd/>
          </a:ln>
        </p:spPr>
        <p:txBody>
          <a:bodyPr>
            <a:spAutoFit/>
          </a:bodyPr>
          <a:lstStyle/>
          <a:p>
            <a:pPr marL="400050" indent="-400050" algn="just">
              <a:buFontTx/>
              <a:buAutoNum type="romanLcParenBoth"/>
            </a:pPr>
            <a:r>
              <a:rPr lang="en-US" sz="1800"/>
              <a:t>At a given temperature (T), the energy is not uniformly distributed in the radiation spectrum of a black body. </a:t>
            </a:r>
          </a:p>
          <a:p>
            <a:pPr marL="400050" indent="-400050" algn="just">
              <a:buFontTx/>
              <a:buAutoNum type="romanLcParenBoth"/>
            </a:pPr>
            <a:endParaRPr lang="en-US" sz="1800"/>
          </a:p>
          <a:p>
            <a:pPr marL="400050" indent="-400050" algn="just">
              <a:buFontTx/>
              <a:buAutoNum type="romanLcParenBoth"/>
            </a:pPr>
            <a:r>
              <a:rPr lang="en-US" sz="1800"/>
              <a:t>At a given T, the intensity of heat radiation increases with </a:t>
            </a:r>
            <a:r>
              <a:rPr lang="en-US" sz="1800">
                <a:sym typeface="Symbol" pitchFamily="18" charset="2"/>
              </a:rPr>
              <a:t></a:t>
            </a:r>
            <a:r>
              <a:rPr lang="en-US" sz="1800"/>
              <a:t> in </a:t>
            </a:r>
            <a:r>
              <a:rPr lang="en-US" sz="1800">
                <a:sym typeface="Symbol" pitchFamily="18" charset="2"/>
              </a:rPr>
              <a:t> </a:t>
            </a:r>
            <a:r>
              <a:rPr lang="en-US" sz="1800"/>
              <a:t>and at a particular </a:t>
            </a:r>
            <a:r>
              <a:rPr lang="en-US" sz="1800">
                <a:sym typeface="Symbol" pitchFamily="18" charset="2"/>
              </a:rPr>
              <a:t></a:t>
            </a:r>
            <a:r>
              <a:rPr lang="en-US" sz="1800"/>
              <a:t> its value is maximum i.e. </a:t>
            </a:r>
            <a:r>
              <a:rPr lang="en-US" sz="1800">
                <a:sym typeface="Symbol" pitchFamily="18" charset="2"/>
              </a:rPr>
              <a:t></a:t>
            </a:r>
            <a:r>
              <a:rPr lang="en-US" sz="1800" baseline="-25000">
                <a:sym typeface="Symbol" pitchFamily="18" charset="2"/>
              </a:rPr>
              <a:t>m</a:t>
            </a:r>
            <a:r>
              <a:rPr lang="en-US" sz="1800"/>
              <a:t>. With further </a:t>
            </a:r>
            <a:r>
              <a:rPr lang="en-US" sz="1800">
                <a:sym typeface="Symbol" pitchFamily="18" charset="2"/>
              </a:rPr>
              <a:t></a:t>
            </a:r>
            <a:r>
              <a:rPr lang="en-US" sz="1800"/>
              <a:t> in </a:t>
            </a:r>
            <a:r>
              <a:rPr lang="en-US" sz="1800">
                <a:sym typeface="Symbol" pitchFamily="18" charset="2"/>
              </a:rPr>
              <a:t></a:t>
            </a:r>
            <a:r>
              <a:rPr lang="en-US" sz="1800"/>
              <a:t>, the intensity of heat radiation </a:t>
            </a:r>
            <a:r>
              <a:rPr lang="en-US" sz="1800">
                <a:sym typeface="Symbol" pitchFamily="18" charset="2"/>
              </a:rPr>
              <a:t></a:t>
            </a:r>
            <a:r>
              <a:rPr lang="en-US" sz="1800"/>
              <a:t>.</a:t>
            </a:r>
          </a:p>
          <a:p>
            <a:pPr marL="400050" indent="-400050" algn="just">
              <a:buFontTx/>
              <a:buAutoNum type="romanLcParenBoth"/>
            </a:pPr>
            <a:endParaRPr lang="en-US" sz="1800"/>
          </a:p>
          <a:p>
            <a:pPr marL="400050" indent="-400050" algn="just">
              <a:buFontTx/>
              <a:buAutoNum type="romanLcParenBoth"/>
            </a:pPr>
            <a:r>
              <a:rPr lang="en-US" sz="1800"/>
              <a:t>An </a:t>
            </a:r>
            <a:r>
              <a:rPr lang="en-US" sz="1800">
                <a:sym typeface="Symbol" pitchFamily="18" charset="2"/>
              </a:rPr>
              <a:t></a:t>
            </a:r>
            <a:r>
              <a:rPr lang="en-US" sz="1800"/>
              <a:t> in T causes a </a:t>
            </a:r>
            <a:r>
              <a:rPr lang="en-US" sz="1800">
                <a:sym typeface="Symbol" pitchFamily="18" charset="2"/>
              </a:rPr>
              <a:t></a:t>
            </a:r>
            <a:r>
              <a:rPr lang="en-US" sz="1800"/>
              <a:t> in </a:t>
            </a:r>
            <a:r>
              <a:rPr lang="en-US" sz="1800">
                <a:sym typeface="Symbol" pitchFamily="18" charset="2"/>
              </a:rPr>
              <a:t></a:t>
            </a:r>
            <a:r>
              <a:rPr lang="en-US" sz="1800" baseline="-25000">
                <a:sym typeface="Symbol" pitchFamily="18" charset="2"/>
              </a:rPr>
              <a:t>m</a:t>
            </a:r>
            <a:r>
              <a:rPr lang="en-US" sz="1800">
                <a:sym typeface="Symbol" pitchFamily="18" charset="2"/>
              </a:rPr>
              <a:t>, such that                                                               		</a:t>
            </a:r>
            <a:r>
              <a:rPr lang="en-US" sz="1800" baseline="-25000">
                <a:sym typeface="Symbol" pitchFamily="18" charset="2"/>
              </a:rPr>
              <a:t>m</a:t>
            </a:r>
            <a:r>
              <a:rPr lang="en-US" sz="1800">
                <a:sym typeface="Symbol" pitchFamily="18" charset="2"/>
              </a:rPr>
              <a:t>T=constt.                        	</a:t>
            </a:r>
            <a:r>
              <a:rPr lang="en-US" sz="1800" b="1" i="1">
                <a:solidFill>
                  <a:srgbClr val="C00000"/>
                </a:solidFill>
                <a:sym typeface="Symbol" pitchFamily="18" charset="2"/>
              </a:rPr>
              <a:t>This is called Wein’s displacement law. </a:t>
            </a:r>
          </a:p>
          <a:p>
            <a:pPr marL="400050" indent="-400050" algn="just">
              <a:buFontTx/>
              <a:buAutoNum type="romanLcParenBoth"/>
            </a:pPr>
            <a:endParaRPr lang="en-US" sz="1800">
              <a:sym typeface="Symbol" pitchFamily="18" charset="2"/>
            </a:endParaRPr>
          </a:p>
          <a:p>
            <a:pPr marL="400050" indent="-400050" algn="just">
              <a:buFontTx/>
              <a:buAutoNum type="romanLcParenBoth"/>
            </a:pPr>
            <a:r>
              <a:rPr lang="en-US" sz="1800"/>
              <a:t>An </a:t>
            </a:r>
            <a:r>
              <a:rPr lang="en-US" sz="1800">
                <a:sym typeface="Symbol" pitchFamily="18" charset="2"/>
              </a:rPr>
              <a:t></a:t>
            </a:r>
            <a:r>
              <a:rPr lang="en-US" sz="1800"/>
              <a:t> in T causes an </a:t>
            </a:r>
            <a:r>
              <a:rPr lang="en-US" sz="1800">
                <a:sym typeface="Symbol" pitchFamily="18" charset="2"/>
              </a:rPr>
              <a:t> in the energy emission, for all wavelentgh.</a:t>
            </a:r>
            <a:endParaRPr lang="en-US" sz="1800"/>
          </a:p>
        </p:txBody>
      </p:sp>
      <p:sp>
        <p:nvSpPr>
          <p:cNvPr id="20485" name="Rectangle 9"/>
          <p:cNvSpPr>
            <a:spLocks noChangeArrowheads="1"/>
          </p:cNvSpPr>
          <p:nvPr/>
        </p:nvSpPr>
        <p:spPr bwMode="auto">
          <a:xfrm>
            <a:off x="76200" y="5353050"/>
            <a:ext cx="8839200" cy="1200150"/>
          </a:xfrm>
          <a:prstGeom prst="rect">
            <a:avLst/>
          </a:prstGeom>
          <a:noFill/>
          <a:ln w="9525">
            <a:noFill/>
            <a:miter lim="800000"/>
            <a:headEnd/>
            <a:tailEnd/>
          </a:ln>
        </p:spPr>
        <p:txBody>
          <a:bodyPr>
            <a:spAutoFit/>
          </a:bodyPr>
          <a:lstStyle/>
          <a:p>
            <a:pPr marL="400050" indent="-400050" algn="just"/>
            <a:r>
              <a:rPr lang="en-US" sz="1800">
                <a:sym typeface="Symbol" pitchFamily="18" charset="2"/>
              </a:rPr>
              <a:t>(v)	</a:t>
            </a:r>
            <a:r>
              <a:rPr lang="en-US" sz="1800"/>
              <a:t>The area under each curve represents the total energy emitted by the body at a particular temperature for the  range of </a:t>
            </a:r>
            <a:r>
              <a:rPr lang="en-US" sz="1800">
                <a:sym typeface="Symbol" pitchFamily="18" charset="2"/>
              </a:rPr>
              <a:t>s considered. This area s with  </a:t>
            </a:r>
            <a:r>
              <a:rPr lang="en-US" sz="1800"/>
              <a:t> in temperature of the body. It is found that the area is directly proportional to the fourth power of the  temperature of the body, i.e. , E</a:t>
            </a:r>
            <a:r>
              <a:rPr lang="en-US" sz="1800">
                <a:sym typeface="Symbol" pitchFamily="18" charset="2"/>
              </a:rPr>
              <a:t> T</a:t>
            </a:r>
            <a:r>
              <a:rPr lang="en-US" sz="1800" baseline="30000">
                <a:sym typeface="Symbol" pitchFamily="18" charset="2"/>
              </a:rPr>
              <a:t>4</a:t>
            </a:r>
            <a:r>
              <a:rPr lang="en-US" sz="1800">
                <a:sym typeface="Symbol" pitchFamily="18" charset="2"/>
              </a:rPr>
              <a:t> , </a:t>
            </a:r>
            <a:r>
              <a:rPr lang="en-US" sz="1800" b="1" i="1">
                <a:solidFill>
                  <a:srgbClr val="C00000"/>
                </a:solidFill>
                <a:sym typeface="Symbol" pitchFamily="18" charset="2"/>
              </a:rPr>
              <a:t>this represents Stefan-Boltzmann’s law.</a:t>
            </a:r>
            <a:endParaRPr lang="en-US" sz="1800" b="1" i="1">
              <a:solidFill>
                <a:srgbClr val="C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1"/>
          <p:cNvSpPr txBox="1">
            <a:spLocks noChangeArrowheads="1"/>
          </p:cNvSpPr>
          <p:nvPr/>
        </p:nvSpPr>
        <p:spPr bwMode="auto">
          <a:xfrm>
            <a:off x="0" y="103188"/>
            <a:ext cx="5943600" cy="6370637"/>
          </a:xfrm>
          <a:prstGeom prst="rect">
            <a:avLst/>
          </a:prstGeom>
          <a:noFill/>
          <a:ln w="9525">
            <a:noFill/>
            <a:miter lim="800000"/>
            <a:headEnd/>
            <a:tailEnd/>
          </a:ln>
        </p:spPr>
        <p:txBody>
          <a:bodyPr>
            <a:spAutoFit/>
          </a:bodyPr>
          <a:lstStyle/>
          <a:p>
            <a:pPr algn="just">
              <a:defRPr/>
            </a:pPr>
            <a:r>
              <a:rPr lang="en-IN" sz="2400" b="1" i="1" u="sng" dirty="0">
                <a:solidFill>
                  <a:srgbClr val="C00000"/>
                </a:solidFill>
              </a:rPr>
              <a:t>The black body radiation curve shows that </a:t>
            </a:r>
          </a:p>
          <a:p>
            <a:pPr algn="just">
              <a:defRPr/>
            </a:pPr>
            <a:endParaRPr lang="en-IN" sz="2400" dirty="0"/>
          </a:p>
          <a:p>
            <a:pPr marL="514350" indent="-514350" algn="just">
              <a:buFontTx/>
              <a:buAutoNum type="arabicPeriod"/>
              <a:defRPr/>
            </a:pPr>
            <a:r>
              <a:rPr lang="en-IN" sz="2000" dirty="0">
                <a:solidFill>
                  <a:schemeClr val="accent2"/>
                </a:solidFill>
              </a:rPr>
              <a:t>The black body does radiate energy at every wavelength</a:t>
            </a:r>
            <a:r>
              <a:rPr lang="en-IN" sz="2000" dirty="0">
                <a:solidFill>
                  <a:srgbClr val="FF0000"/>
                </a:solidFill>
              </a:rPr>
              <a:t>. </a:t>
            </a:r>
            <a:r>
              <a:rPr lang="en-IN" sz="2000" dirty="0"/>
              <a:t>Energy of the radiation initially increases, reaching at a maxima (peak wavelength) then decreases  but never goes to zero. </a:t>
            </a:r>
          </a:p>
          <a:p>
            <a:pPr marL="514350" indent="-514350" algn="just">
              <a:buFontTx/>
              <a:buAutoNum type="arabicPeriod"/>
              <a:defRPr/>
            </a:pPr>
            <a:endParaRPr lang="en-IN" sz="2000" dirty="0"/>
          </a:p>
          <a:p>
            <a:pPr marL="514350" indent="-514350" algn="just">
              <a:buFontTx/>
              <a:buAutoNum type="arabicPeriod"/>
              <a:defRPr/>
            </a:pPr>
            <a:r>
              <a:rPr lang="en-IN" sz="2000" dirty="0"/>
              <a:t>At 5000K the peak wavelength is about (500nm or 0.5 </a:t>
            </a:r>
            <a:r>
              <a:rPr lang="el-GR" sz="2000" dirty="0"/>
              <a:t>μ</a:t>
            </a:r>
            <a:r>
              <a:rPr lang="en-US" sz="2000" dirty="0"/>
              <a:t>m</a:t>
            </a:r>
            <a:r>
              <a:rPr lang="en-IN" sz="2000" dirty="0"/>
              <a:t>) which is in the visible light region. (Example : Sun)</a:t>
            </a:r>
          </a:p>
          <a:p>
            <a:pPr marL="514350" indent="-514350" algn="just">
              <a:buFontTx/>
              <a:buAutoNum type="arabicPeriod"/>
              <a:defRPr/>
            </a:pPr>
            <a:endParaRPr lang="en-IN" sz="2000" dirty="0"/>
          </a:p>
          <a:p>
            <a:pPr marL="514350" indent="-514350" algn="just">
              <a:buFontTx/>
              <a:buAutoNum type="arabicPeriod"/>
              <a:defRPr/>
            </a:pPr>
            <a:r>
              <a:rPr lang="en-IN" sz="2000" dirty="0">
                <a:solidFill>
                  <a:srgbClr val="0000FF"/>
                </a:solidFill>
              </a:rPr>
              <a:t>At each temperature the black body emits a standard amount of energy</a:t>
            </a:r>
            <a:r>
              <a:rPr lang="en-IN" sz="2000" dirty="0">
                <a:solidFill>
                  <a:srgbClr val="FF0000"/>
                </a:solidFill>
              </a:rPr>
              <a:t>.</a:t>
            </a:r>
            <a:r>
              <a:rPr lang="en-IN" sz="2000" dirty="0"/>
              <a:t> This is represented by the area under the curve. </a:t>
            </a:r>
            <a:r>
              <a:rPr lang="en-IN" sz="2000" dirty="0">
                <a:solidFill>
                  <a:srgbClr val="FF0000"/>
                </a:solidFill>
              </a:rPr>
              <a:t>(Stefan’s Law)</a:t>
            </a:r>
            <a:r>
              <a:rPr lang="en-US" sz="2000" dirty="0"/>
              <a:t> E</a:t>
            </a:r>
            <a:r>
              <a:rPr lang="en-US" sz="2000" dirty="0">
                <a:sym typeface="Symbol" pitchFamily="18" charset="2"/>
              </a:rPr>
              <a:t> T</a:t>
            </a:r>
            <a:r>
              <a:rPr lang="en-US" sz="2000" baseline="30000" dirty="0">
                <a:sym typeface="Symbol" pitchFamily="18" charset="2"/>
              </a:rPr>
              <a:t>4</a:t>
            </a:r>
            <a:r>
              <a:rPr lang="en-US" sz="2000" dirty="0">
                <a:sym typeface="Symbol" pitchFamily="18" charset="2"/>
              </a:rPr>
              <a:t> </a:t>
            </a:r>
          </a:p>
          <a:p>
            <a:pPr marL="514350" indent="-514350" algn="just">
              <a:buFontTx/>
              <a:buAutoNum type="arabicPeriod"/>
              <a:defRPr/>
            </a:pPr>
            <a:endParaRPr lang="en-IN" sz="2000" dirty="0">
              <a:solidFill>
                <a:srgbClr val="FF0000"/>
              </a:solidFill>
            </a:endParaRPr>
          </a:p>
          <a:p>
            <a:pPr marL="514350" indent="-514350" algn="just">
              <a:buFontTx/>
              <a:buAutoNum type="arabicPeriod"/>
              <a:defRPr/>
            </a:pPr>
            <a:r>
              <a:rPr lang="en-IN" sz="2000" dirty="0">
                <a:solidFill>
                  <a:schemeClr val="accent2"/>
                </a:solidFill>
              </a:rPr>
              <a:t>As the temperature increases, the peak wavelength emitted by the black body decreases</a:t>
            </a:r>
            <a:r>
              <a:rPr lang="en-IN" sz="2000" dirty="0"/>
              <a:t>. (</a:t>
            </a:r>
            <a:r>
              <a:rPr lang="en-IN" sz="2000" dirty="0">
                <a:solidFill>
                  <a:srgbClr val="FF0000"/>
                </a:solidFill>
              </a:rPr>
              <a:t>Wien’s displacement law</a:t>
            </a:r>
            <a:r>
              <a:rPr lang="en-IN" sz="2000" dirty="0"/>
              <a:t>)	</a:t>
            </a:r>
          </a:p>
          <a:p>
            <a:pPr marL="514350" indent="-514350" algn="just">
              <a:defRPr/>
            </a:pPr>
            <a:r>
              <a:rPr lang="en-IN" sz="2000" dirty="0"/>
              <a:t>	It therefore begins to move from the infra-red towards the visible part of the spectrum. </a:t>
            </a:r>
            <a:endParaRPr lang="en-IN" sz="2000" dirty="0">
              <a:solidFill>
                <a:srgbClr val="FF0000"/>
              </a:solidFill>
            </a:endParaRPr>
          </a:p>
        </p:txBody>
      </p:sp>
      <p:sp>
        <p:nvSpPr>
          <p:cNvPr id="21507" name="TextBox 3"/>
          <p:cNvSpPr txBox="1">
            <a:spLocks noChangeArrowheads="1"/>
          </p:cNvSpPr>
          <p:nvPr/>
        </p:nvSpPr>
        <p:spPr bwMode="auto">
          <a:xfrm>
            <a:off x="5943600" y="2370138"/>
            <a:ext cx="3200400" cy="830262"/>
          </a:xfrm>
          <a:prstGeom prst="rect">
            <a:avLst/>
          </a:prstGeom>
          <a:noFill/>
          <a:ln w="9525">
            <a:solidFill>
              <a:schemeClr val="tx1"/>
            </a:solidFill>
            <a:miter lim="800000"/>
            <a:headEnd/>
            <a:tailEnd/>
          </a:ln>
        </p:spPr>
        <p:txBody>
          <a:bodyPr>
            <a:spAutoFit/>
          </a:bodyPr>
          <a:lstStyle/>
          <a:p>
            <a:pPr algn="just"/>
            <a:r>
              <a:rPr lang="en-IN" sz="1600" b="1"/>
              <a:t>Fig 1: </a:t>
            </a:r>
            <a:r>
              <a:rPr lang="en-IN" sz="1600" i="1"/>
              <a:t>Black body radiation curve for 5000K. Peak wavelength is 500nm.</a:t>
            </a:r>
          </a:p>
        </p:txBody>
      </p:sp>
      <p:pic>
        <p:nvPicPr>
          <p:cNvPr id="31748" name="Picture 2" descr="http://www.egglescliffe.org.uk/physics/astronomy/blackbody/Image21b.gif"/>
          <p:cNvPicPr>
            <a:picLocks noChangeAspect="1" noChangeArrowheads="1"/>
          </p:cNvPicPr>
          <p:nvPr/>
        </p:nvPicPr>
        <p:blipFill>
          <a:blip r:embed="rId2" cstate="print">
            <a:lum bright="-34000" contrast="46000"/>
          </a:blip>
          <a:srcRect/>
          <a:stretch>
            <a:fillRect/>
          </a:stretch>
        </p:blipFill>
        <p:spPr bwMode="auto">
          <a:xfrm>
            <a:off x="6108700" y="3429000"/>
            <a:ext cx="2806700" cy="2362200"/>
          </a:xfrm>
          <a:prstGeom prst="rect">
            <a:avLst/>
          </a:prstGeom>
          <a:noFill/>
          <a:ln w="9525">
            <a:noFill/>
            <a:miter lim="800000"/>
            <a:headEnd/>
            <a:tailEnd/>
          </a:ln>
        </p:spPr>
      </p:pic>
      <p:sp>
        <p:nvSpPr>
          <p:cNvPr id="31749" name="Rectangle 1"/>
          <p:cNvSpPr>
            <a:spLocks noChangeArrowheads="1"/>
          </p:cNvSpPr>
          <p:nvPr/>
        </p:nvSpPr>
        <p:spPr bwMode="auto">
          <a:xfrm>
            <a:off x="5867400" y="5943600"/>
            <a:ext cx="3276600" cy="830263"/>
          </a:xfrm>
          <a:prstGeom prst="rect">
            <a:avLst/>
          </a:prstGeom>
          <a:noFill/>
          <a:ln w="9525">
            <a:solidFill>
              <a:srgbClr val="000000"/>
            </a:solidFill>
            <a:miter lim="800000"/>
            <a:headEnd/>
            <a:tailEnd/>
          </a:ln>
        </p:spPr>
        <p:txBody>
          <a:bodyPr anchor="ctr">
            <a:spAutoFit/>
          </a:bodyPr>
          <a:lstStyle/>
          <a:p>
            <a:pPr algn="just"/>
            <a:r>
              <a:rPr lang="en-US" sz="1600" b="1">
                <a:solidFill>
                  <a:srgbClr val="000000"/>
                </a:solidFill>
                <a:cs typeface="Times New Roman" pitchFamily="18" charset="0"/>
              </a:rPr>
              <a:t>Fig 2</a:t>
            </a:r>
            <a:r>
              <a:rPr lang="en-US" sz="1600">
                <a:solidFill>
                  <a:srgbClr val="000000"/>
                </a:solidFill>
                <a:cs typeface="Times New Roman" pitchFamily="18" charset="0"/>
              </a:rPr>
              <a:t>: </a:t>
            </a:r>
            <a:r>
              <a:rPr lang="en-US" sz="1600" i="1">
                <a:solidFill>
                  <a:srgbClr val="000000"/>
                </a:solidFill>
                <a:cs typeface="Times New Roman" pitchFamily="18" charset="0"/>
              </a:rPr>
              <a:t>Black body radiation curves showing peak wavelengths (Red line) at various temperatures</a:t>
            </a:r>
            <a:endParaRPr lang="en-US" sz="1600" i="1">
              <a:cs typeface="Times New Roman" pitchFamily="18" charset="0"/>
            </a:endParaRPr>
          </a:p>
        </p:txBody>
      </p:sp>
      <p:pic>
        <p:nvPicPr>
          <p:cNvPr id="21510" name="Picture 2" descr="C:\Users\dhirendra\Desktop\uvcatas.gif"/>
          <p:cNvPicPr>
            <a:picLocks noChangeAspect="1" noChangeArrowheads="1"/>
          </p:cNvPicPr>
          <p:nvPr/>
        </p:nvPicPr>
        <p:blipFill>
          <a:blip r:embed="rId3" cstate="print"/>
          <a:srcRect/>
          <a:stretch>
            <a:fillRect/>
          </a:stretch>
        </p:blipFill>
        <p:spPr bwMode="auto">
          <a:xfrm>
            <a:off x="5786438" y="152400"/>
            <a:ext cx="3433762" cy="2209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50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338">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338">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33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7" name="Picture 9" descr="C:\Users\dhirendra\Desktop\bb1b.gif"/>
          <p:cNvPicPr>
            <a:picLocks noChangeAspect="1" noChangeArrowheads="1"/>
          </p:cNvPicPr>
          <p:nvPr/>
        </p:nvPicPr>
        <p:blipFill>
          <a:blip r:embed="rId3" cstate="print"/>
          <a:srcRect/>
          <a:stretch>
            <a:fillRect/>
          </a:stretch>
        </p:blipFill>
        <p:spPr bwMode="auto">
          <a:xfrm>
            <a:off x="1066800" y="4114800"/>
            <a:ext cx="6172200" cy="2689225"/>
          </a:xfrm>
          <a:prstGeom prst="rect">
            <a:avLst/>
          </a:prstGeom>
          <a:solidFill>
            <a:schemeClr val="bg1"/>
          </a:solidFill>
          <a:ln w="9525">
            <a:noFill/>
            <a:miter lim="800000"/>
            <a:headEnd/>
            <a:tailEnd/>
          </a:ln>
        </p:spPr>
      </p:pic>
      <p:pic>
        <p:nvPicPr>
          <p:cNvPr id="1028" name="Picture 7"/>
          <p:cNvPicPr>
            <a:picLocks noChangeAspect="1" noChangeArrowheads="1"/>
          </p:cNvPicPr>
          <p:nvPr/>
        </p:nvPicPr>
        <p:blipFill>
          <a:blip r:embed="rId4" cstate="print"/>
          <a:srcRect/>
          <a:stretch>
            <a:fillRect/>
          </a:stretch>
        </p:blipFill>
        <p:spPr bwMode="auto">
          <a:xfrm>
            <a:off x="7670800" y="901700"/>
            <a:ext cx="1447800" cy="1673225"/>
          </a:xfrm>
          <a:prstGeom prst="rect">
            <a:avLst/>
          </a:prstGeom>
          <a:noFill/>
          <a:ln w="9525">
            <a:noFill/>
            <a:miter lim="800000"/>
            <a:headEnd/>
            <a:tailEnd/>
          </a:ln>
        </p:spPr>
      </p:pic>
      <p:sp>
        <p:nvSpPr>
          <p:cNvPr id="3077" name="Text Box 7"/>
          <p:cNvSpPr txBox="1">
            <a:spLocks noChangeArrowheads="1"/>
          </p:cNvSpPr>
          <p:nvPr/>
        </p:nvSpPr>
        <p:spPr bwMode="auto">
          <a:xfrm>
            <a:off x="152400" y="982663"/>
            <a:ext cx="7391400" cy="1385887"/>
          </a:xfrm>
          <a:prstGeom prst="rect">
            <a:avLst/>
          </a:prstGeom>
          <a:noFill/>
          <a:ln w="9525">
            <a:noFill/>
            <a:miter lim="800000"/>
            <a:headEnd/>
            <a:tailEnd/>
          </a:ln>
        </p:spPr>
        <p:txBody>
          <a:bodyPr>
            <a:spAutoFit/>
          </a:bodyPr>
          <a:lstStyle/>
          <a:p>
            <a:pPr algn="just">
              <a:spcBef>
                <a:spcPct val="50000"/>
              </a:spcBef>
            </a:pPr>
            <a:r>
              <a:rPr lang="en-US" sz="2100"/>
              <a:t>Rayleigh and Jeans considered the radiation inside the black body (cavity) to be a series  of standing electromagnetic waves, on the assumption that the em wave radiation spectrum emitted by a black body continuously vary in wavelengths from zero to infinity</a:t>
            </a:r>
            <a:endParaRPr lang="el-GR" sz="2100">
              <a:cs typeface="Times New Roman" pitchFamily="18" charset="0"/>
            </a:endParaRPr>
          </a:p>
        </p:txBody>
      </p:sp>
      <p:sp>
        <p:nvSpPr>
          <p:cNvPr id="3078" name="Text Box 6"/>
          <p:cNvSpPr txBox="1">
            <a:spLocks noChangeArrowheads="1"/>
          </p:cNvSpPr>
          <p:nvPr/>
        </p:nvSpPr>
        <p:spPr bwMode="auto">
          <a:xfrm>
            <a:off x="0" y="0"/>
            <a:ext cx="9144000" cy="954088"/>
          </a:xfrm>
          <a:prstGeom prst="rect">
            <a:avLst/>
          </a:prstGeom>
          <a:solidFill>
            <a:schemeClr val="accent1"/>
          </a:solidFill>
          <a:ln w="9525">
            <a:noFill/>
            <a:miter lim="800000"/>
            <a:headEnd/>
            <a:tailEnd/>
          </a:ln>
        </p:spPr>
        <p:txBody>
          <a:bodyPr>
            <a:spAutoFit/>
          </a:bodyPr>
          <a:lstStyle/>
          <a:p>
            <a:pPr algn="just"/>
            <a:r>
              <a:rPr lang="en-US" b="1" i="1"/>
              <a:t>Rayleigh-Jeans Law:    First Attempt to explain Radiation    </a:t>
            </a:r>
          </a:p>
          <a:p>
            <a:pPr algn="ctr"/>
            <a:r>
              <a:rPr lang="en-US" b="1" i="1"/>
              <a:t>  curve behavior.</a:t>
            </a:r>
          </a:p>
        </p:txBody>
      </p:sp>
      <p:sp>
        <p:nvSpPr>
          <p:cNvPr id="1031" name="Rectangle 4"/>
          <p:cNvSpPr>
            <a:spLocks noChangeArrowheads="1"/>
          </p:cNvSpPr>
          <p:nvPr/>
        </p:nvSpPr>
        <p:spPr bwMode="auto">
          <a:xfrm>
            <a:off x="228600" y="2376488"/>
            <a:ext cx="8001000" cy="762000"/>
          </a:xfrm>
          <a:prstGeom prst="rect">
            <a:avLst/>
          </a:prstGeom>
          <a:noFill/>
          <a:ln w="9525">
            <a:noFill/>
            <a:miter lim="800000"/>
            <a:headEnd/>
            <a:tailEnd/>
          </a:ln>
        </p:spPr>
        <p:txBody>
          <a:bodyPr>
            <a:spAutoFit/>
          </a:bodyPr>
          <a:lstStyle/>
          <a:p>
            <a:r>
              <a:rPr lang="en-US" sz="2100">
                <a:solidFill>
                  <a:srgbClr val="C00000"/>
                </a:solidFill>
              </a:rPr>
              <a:t>The number of standing waves per unit volume </a:t>
            </a:r>
            <a:r>
              <a:rPr lang="en-US" sz="2100"/>
              <a:t>(density of em standing waves or allowed modes or density of states) is</a:t>
            </a:r>
          </a:p>
        </p:txBody>
      </p:sp>
      <p:sp>
        <p:nvSpPr>
          <p:cNvPr id="1032" name="Text Box 7"/>
          <p:cNvSpPr txBox="1">
            <a:spLocks noChangeArrowheads="1"/>
          </p:cNvSpPr>
          <p:nvPr/>
        </p:nvSpPr>
        <p:spPr bwMode="auto">
          <a:xfrm>
            <a:off x="5943600" y="2946400"/>
            <a:ext cx="3200400" cy="1323975"/>
          </a:xfrm>
          <a:prstGeom prst="rect">
            <a:avLst/>
          </a:prstGeom>
          <a:noFill/>
          <a:ln w="9525">
            <a:noFill/>
            <a:miter lim="800000"/>
            <a:headEnd/>
            <a:tailEnd/>
          </a:ln>
        </p:spPr>
        <p:txBody>
          <a:bodyPr>
            <a:spAutoFit/>
          </a:bodyPr>
          <a:lstStyle/>
          <a:p>
            <a:pPr algn="just">
              <a:spcBef>
                <a:spcPct val="50000"/>
              </a:spcBef>
            </a:pPr>
            <a:r>
              <a:rPr lang="en-US" sz="2000" i="1"/>
              <a:t>This equation is independent of shape of the cavity. </a:t>
            </a:r>
            <a:r>
              <a:rPr lang="el-GR" sz="2000" i="1"/>
              <a:t>λ</a:t>
            </a:r>
            <a:r>
              <a:rPr lang="en-US" sz="2000" i="1"/>
              <a:t> is wavelength, v is frequency and c is speed of light.  </a:t>
            </a:r>
          </a:p>
        </p:txBody>
      </p:sp>
      <p:graphicFrame>
        <p:nvGraphicFramePr>
          <p:cNvPr id="1026" name="Object 5"/>
          <p:cNvGraphicFramePr>
            <a:graphicFrameLocks noChangeAspect="1"/>
          </p:cNvGraphicFramePr>
          <p:nvPr/>
        </p:nvGraphicFramePr>
        <p:xfrm>
          <a:off x="304800" y="3216275"/>
          <a:ext cx="5430838" cy="914400"/>
        </p:xfrm>
        <a:graphic>
          <a:graphicData uri="http://schemas.openxmlformats.org/presentationml/2006/ole">
            <p:oleObj spid="_x0000_s235522" name="Equation" r:id="rId5" imgW="2489040" imgH="419040" progId="">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1" grpId="0"/>
      <p:bldP spid="10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ext Box 2"/>
          <p:cNvSpPr txBox="1">
            <a:spLocks noChangeAspect="1" noChangeArrowheads="1"/>
          </p:cNvSpPr>
          <p:nvPr/>
        </p:nvSpPr>
        <p:spPr bwMode="auto">
          <a:xfrm>
            <a:off x="228600" y="0"/>
            <a:ext cx="6634163" cy="579438"/>
          </a:xfrm>
          <a:prstGeom prst="rect">
            <a:avLst/>
          </a:prstGeom>
          <a:noFill/>
          <a:ln w="9525">
            <a:noFill/>
            <a:miter lim="800000"/>
            <a:headEnd/>
            <a:tailEnd/>
          </a:ln>
          <a:effectLst/>
        </p:spPr>
        <p:txBody>
          <a:bodyPr wrap="none">
            <a:spAutoFit/>
          </a:bodyPr>
          <a:lstStyle/>
          <a:p>
            <a:pPr algn="l" eaLnBrk="0" hangingPunct="0"/>
            <a:r>
              <a:rPr lang="en-US" sz="3200" b="1" i="1">
                <a:solidFill>
                  <a:srgbClr val="CC0000"/>
                </a:solidFill>
              </a:rPr>
              <a:t>Observed Temperature Records</a:t>
            </a:r>
            <a:endParaRPr lang="en-US" sz="3200" b="1"/>
          </a:p>
        </p:txBody>
      </p:sp>
      <p:pic>
        <p:nvPicPr>
          <p:cNvPr id="249859" name="Picture 3"/>
          <p:cNvPicPr>
            <a:picLocks noChangeAspect="1" noChangeArrowheads="1"/>
          </p:cNvPicPr>
          <p:nvPr/>
        </p:nvPicPr>
        <p:blipFill>
          <a:blip r:embed="rId3" cstate="print"/>
          <a:srcRect/>
          <a:stretch>
            <a:fillRect/>
          </a:stretch>
        </p:blipFill>
        <p:spPr bwMode="auto">
          <a:xfrm>
            <a:off x="1676400" y="1295400"/>
            <a:ext cx="5943600" cy="4673600"/>
          </a:xfrm>
          <a:prstGeom prst="rect">
            <a:avLst/>
          </a:prstGeom>
          <a:noFill/>
          <a:ln w="9525">
            <a:noFill/>
            <a:miter lim="800000"/>
            <a:headEnd/>
            <a:tailEnd/>
          </a:ln>
          <a:effectLst/>
        </p:spPr>
      </p:pic>
      <p:sp>
        <p:nvSpPr>
          <p:cNvPr id="249860" name="Text Box 4"/>
          <p:cNvSpPr txBox="1">
            <a:spLocks noChangeArrowheads="1"/>
          </p:cNvSpPr>
          <p:nvPr/>
        </p:nvSpPr>
        <p:spPr bwMode="auto">
          <a:xfrm>
            <a:off x="3962400" y="5715000"/>
            <a:ext cx="4927600" cy="366713"/>
          </a:xfrm>
          <a:prstGeom prst="rect">
            <a:avLst/>
          </a:prstGeom>
          <a:noFill/>
          <a:ln w="9525">
            <a:noFill/>
            <a:miter lim="800000"/>
            <a:headEnd/>
            <a:tailEnd/>
          </a:ln>
          <a:effectLst/>
        </p:spPr>
        <p:txBody>
          <a:bodyPr wrap="none">
            <a:spAutoFit/>
          </a:bodyPr>
          <a:lstStyle/>
          <a:p>
            <a:pPr algn="l" eaLnBrk="0" hangingPunct="0"/>
            <a:r>
              <a:rPr lang="en-US" sz="1800">
                <a:solidFill>
                  <a:schemeClr val="tx1"/>
                </a:solidFill>
                <a:latin typeface="Times" pitchFamily="48" charset="0"/>
              </a:rPr>
              <a:t>IPCC, 3rd Assessment, Summary For Policymakers</a:t>
            </a: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 y="847725"/>
            <a:ext cx="8915400" cy="5016500"/>
          </a:xfrm>
          <a:prstGeom prst="rect">
            <a:avLst/>
          </a:prstGeom>
        </p:spPr>
        <p:txBody>
          <a:bodyPr>
            <a:spAutoFit/>
          </a:bodyPr>
          <a:lstStyle/>
          <a:p>
            <a:pPr marL="457200" indent="-457200" algn="just">
              <a:buFontTx/>
              <a:buAutoNum type="arabicPeriod"/>
              <a:defRPr/>
            </a:pPr>
            <a:r>
              <a:rPr lang="en-US" sz="2000" dirty="0"/>
              <a:t>A black body radiation chamber is filled up not only with radiation, but also with simple harmonic oscillators or resonators (energy emitters) of the molecular dimensions, known as Planck's oscillators or Planck's resonators, which can vibrate, with all possible frequencies. </a:t>
            </a:r>
            <a:r>
              <a:rPr lang="en-US" sz="2000" b="1" dirty="0">
                <a:solidFill>
                  <a:srgbClr val="FF0000"/>
                </a:solidFill>
              </a:rPr>
              <a:t>The vibration of the resonator entails one degree of freedom only.</a:t>
            </a:r>
          </a:p>
          <a:p>
            <a:pPr marL="457200" indent="-457200" algn="just">
              <a:buFontTx/>
              <a:buAutoNum type="arabicPeriod"/>
              <a:defRPr/>
            </a:pPr>
            <a:endParaRPr lang="en-US" sz="2000" dirty="0"/>
          </a:p>
          <a:p>
            <a:pPr marL="457200" indent="-457200" algn="just">
              <a:buFontTx/>
              <a:buAutoNum type="arabicPeriod"/>
              <a:defRPr/>
            </a:pPr>
            <a:r>
              <a:rPr lang="en-US" sz="2000" dirty="0"/>
              <a:t>The oscillators (or resonators) cannot radiate or absorb energy continuously, but energy is emitted or absorbed in the form of packets or quanta called photons. the theory states that the exchange of energy between radiation and matter cannot take place continuously but only in certain multiples of the fundamental frequency of the </a:t>
            </a:r>
            <a:r>
              <a:rPr lang="en-US" sz="2000" b="1" dirty="0"/>
              <a:t>resonator (energy </a:t>
            </a:r>
            <a:r>
              <a:rPr lang="en-US" sz="2000" dirty="0"/>
              <a:t>emitter).</a:t>
            </a:r>
          </a:p>
          <a:p>
            <a:pPr marL="457200" indent="-457200" algn="just">
              <a:defRPr/>
            </a:pPr>
            <a:r>
              <a:rPr lang="en-US" sz="2000" dirty="0"/>
              <a:t>	</a:t>
            </a:r>
          </a:p>
          <a:p>
            <a:pPr marL="457200" indent="-457200" algn="just">
              <a:defRPr/>
            </a:pPr>
            <a:r>
              <a:rPr lang="en-US" sz="2000" dirty="0"/>
              <a:t>	</a:t>
            </a:r>
          </a:p>
          <a:p>
            <a:pPr marL="457200" indent="-457200" algn="just">
              <a:defRPr/>
            </a:pPr>
            <a:r>
              <a:rPr lang="en-US" sz="2000" dirty="0"/>
              <a:t>	As the energy of a photon is </a:t>
            </a:r>
            <a:r>
              <a:rPr lang="en-US" sz="2000" i="1" dirty="0" err="1"/>
              <a:t>hv</a:t>
            </a:r>
            <a:r>
              <a:rPr lang="en-US" sz="2000" i="1" dirty="0"/>
              <a:t>, the energy emitted (or absorbed) is equal to 0, </a:t>
            </a:r>
            <a:r>
              <a:rPr lang="en-US" sz="2000" i="1" dirty="0" err="1"/>
              <a:t>hv</a:t>
            </a:r>
            <a:r>
              <a:rPr lang="en-US" sz="2000" i="1" dirty="0"/>
              <a:t>, 2hv, 3hv, ..........</a:t>
            </a:r>
            <a:r>
              <a:rPr lang="en-US" sz="2000" i="1" dirty="0" err="1"/>
              <a:t>nhv</a:t>
            </a:r>
            <a:r>
              <a:rPr lang="en-US" sz="2000" i="1" dirty="0"/>
              <a:t>, i.e., in </a:t>
            </a:r>
            <a:r>
              <a:rPr lang="en-US" sz="2000" i="1" dirty="0" err="1"/>
              <a:t>multiplets</a:t>
            </a:r>
            <a:r>
              <a:rPr lang="en-US" sz="2000" i="1" dirty="0"/>
              <a:t> of some small unit, called as </a:t>
            </a:r>
            <a:r>
              <a:rPr lang="en-US" sz="2000" b="1" i="1" dirty="0"/>
              <a:t>quantum.</a:t>
            </a:r>
          </a:p>
          <a:p>
            <a:pPr algn="just">
              <a:defRPr/>
            </a:pPr>
            <a:endParaRPr lang="en-US" sz="2000" b="1" dirty="0"/>
          </a:p>
        </p:txBody>
      </p:sp>
      <p:sp>
        <p:nvSpPr>
          <p:cNvPr id="32771" name="Text Box 4"/>
          <p:cNvSpPr txBox="1">
            <a:spLocks noChangeArrowheads="1"/>
          </p:cNvSpPr>
          <p:nvPr/>
        </p:nvSpPr>
        <p:spPr bwMode="auto">
          <a:xfrm>
            <a:off x="0" y="152400"/>
            <a:ext cx="9144000" cy="519113"/>
          </a:xfrm>
          <a:prstGeom prst="rect">
            <a:avLst/>
          </a:prstGeom>
          <a:solidFill>
            <a:srgbClr val="002060"/>
          </a:solidFill>
          <a:ln w="9525">
            <a:noFill/>
            <a:miter lim="800000"/>
            <a:headEnd/>
            <a:tailEnd/>
          </a:ln>
        </p:spPr>
        <p:txBody>
          <a:bodyPr>
            <a:spAutoFit/>
          </a:bodyPr>
          <a:lstStyle/>
          <a:p>
            <a:pPr algn="ctr">
              <a:spcBef>
                <a:spcPct val="50000"/>
              </a:spcBef>
            </a:pPr>
            <a:r>
              <a:rPr lang="en-US" b="1" i="1">
                <a:solidFill>
                  <a:schemeClr val="bg1"/>
                </a:solidFill>
              </a:rPr>
              <a:t>Planck’s Quantum Postulates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ChangeArrowheads="1"/>
          </p:cNvSpPr>
          <p:nvPr/>
        </p:nvSpPr>
        <p:spPr bwMode="auto">
          <a:xfrm>
            <a:off x="152400" y="100013"/>
            <a:ext cx="8610600" cy="3786187"/>
          </a:xfrm>
          <a:prstGeom prst="rect">
            <a:avLst/>
          </a:prstGeom>
          <a:noFill/>
          <a:ln w="9525">
            <a:noFill/>
            <a:miter lim="800000"/>
            <a:headEnd/>
            <a:tailEnd/>
          </a:ln>
        </p:spPr>
        <p:txBody>
          <a:bodyPr>
            <a:spAutoFit/>
          </a:bodyPr>
          <a:lstStyle/>
          <a:p>
            <a:pPr algn="just"/>
            <a:r>
              <a:rPr lang="en-US" sz="2000" b="1"/>
              <a:t>Max Planck:</a:t>
            </a:r>
          </a:p>
          <a:p>
            <a:pPr algn="just"/>
            <a:r>
              <a:rPr lang="en-US" sz="2000"/>
              <a:t>blackbody radiation is produced by vibrating submicroscopic electric charges, which he called resonators the walls of a cavity are composed of resonators vibrating at different frequency.</a:t>
            </a:r>
          </a:p>
          <a:p>
            <a:pPr algn="just"/>
            <a:endParaRPr lang="en-US" sz="2000"/>
          </a:p>
          <a:p>
            <a:pPr algn="just"/>
            <a:r>
              <a:rPr lang="en-US" sz="2000"/>
              <a:t>Classical Maxwell theory:</a:t>
            </a:r>
          </a:p>
          <a:p>
            <a:pPr algn="just"/>
            <a:r>
              <a:rPr lang="en-US" sz="2000"/>
              <a:t>An oscillator of frequency </a:t>
            </a:r>
            <a:r>
              <a:rPr lang="en-US" sz="2000" i="1">
                <a:sym typeface="Symbol" pitchFamily="18" charset="2"/>
              </a:rPr>
              <a:t> </a:t>
            </a:r>
            <a:r>
              <a:rPr lang="en-US" sz="2000" i="1"/>
              <a:t>could have any value of energy and could change its  amplitude </a:t>
            </a:r>
            <a:r>
              <a:rPr lang="en-US" sz="2000"/>
              <a:t>continuously by radiating any fraction of its energy</a:t>
            </a:r>
          </a:p>
          <a:p>
            <a:pPr algn="just"/>
            <a:endParaRPr lang="en-US" sz="2000"/>
          </a:p>
          <a:p>
            <a:pPr algn="just"/>
            <a:r>
              <a:rPr lang="en-US" sz="2000"/>
              <a:t>Planck: the total energy of a resonator with frequency </a:t>
            </a:r>
            <a:r>
              <a:rPr lang="en-US" sz="2000" i="1">
                <a:sym typeface="Symbol" pitchFamily="18" charset="2"/>
              </a:rPr>
              <a:t></a:t>
            </a:r>
            <a:r>
              <a:rPr lang="en-US" sz="2000" i="1"/>
              <a:t> could only be an integer multiple of h</a:t>
            </a:r>
            <a:r>
              <a:rPr lang="en-US" sz="2000" i="1">
                <a:sym typeface="Symbol" pitchFamily="18" charset="2"/>
              </a:rPr>
              <a:t></a:t>
            </a:r>
            <a:r>
              <a:rPr lang="en-US" sz="2000" i="1"/>
              <a:t>. </a:t>
            </a:r>
            <a:r>
              <a:rPr lang="en-US" sz="2000"/>
              <a:t>(During emission or absorption of light) resonator can change its energy only by the quantum of energy Δ</a:t>
            </a:r>
            <a:r>
              <a:rPr lang="en-US" sz="2000" i="1"/>
              <a:t>E=h</a:t>
            </a:r>
            <a:r>
              <a:rPr lang="en-US" sz="2000" i="1">
                <a:sym typeface="Symbol" pitchFamily="18" charset="2"/>
              </a:rPr>
              <a:t></a:t>
            </a:r>
            <a:endParaRPr lang="en-US" sz="2000"/>
          </a:p>
        </p:txBody>
      </p:sp>
      <p:sp>
        <p:nvSpPr>
          <p:cNvPr id="25603" name="Rectangle 2"/>
          <p:cNvSpPr>
            <a:spLocks noChangeArrowheads="1"/>
          </p:cNvSpPr>
          <p:nvPr/>
        </p:nvSpPr>
        <p:spPr bwMode="auto">
          <a:xfrm>
            <a:off x="228600" y="4532313"/>
            <a:ext cx="4038600" cy="830262"/>
          </a:xfrm>
          <a:prstGeom prst="rect">
            <a:avLst/>
          </a:prstGeom>
          <a:noFill/>
          <a:ln w="28575">
            <a:solidFill>
              <a:srgbClr val="FF0000"/>
            </a:solidFill>
            <a:miter lim="800000"/>
            <a:headEnd/>
            <a:tailEnd/>
          </a:ln>
        </p:spPr>
        <p:txBody>
          <a:bodyPr>
            <a:spAutoFit/>
          </a:bodyPr>
          <a:lstStyle/>
          <a:p>
            <a:r>
              <a:rPr lang="pt-BR" sz="2400" i="1"/>
              <a:t> E=nh</a:t>
            </a:r>
            <a:r>
              <a:rPr lang="pt-BR" sz="2400" i="1">
                <a:sym typeface="Symbol" pitchFamily="18" charset="2"/>
              </a:rPr>
              <a:t>	</a:t>
            </a:r>
            <a:r>
              <a:rPr lang="pt-BR" sz="2400" i="1"/>
              <a:t>where n 1,2,3,...</a:t>
            </a:r>
          </a:p>
          <a:p>
            <a:r>
              <a:rPr lang="en-US" sz="2400" i="1">
                <a:sym typeface="Symbol" pitchFamily="18" charset="2"/>
              </a:rPr>
              <a:t></a:t>
            </a:r>
            <a:r>
              <a:rPr lang="en-US" sz="2400" i="1"/>
              <a:t>E=h</a:t>
            </a:r>
            <a:r>
              <a:rPr lang="en-US" sz="2400" i="1">
                <a:sym typeface="Symbol" pitchFamily="18" charset="2"/>
              </a:rPr>
              <a:t></a:t>
            </a:r>
            <a:endParaRPr lang="en-US" sz="2400"/>
          </a:p>
        </p:txBody>
      </p:sp>
      <p:grpSp>
        <p:nvGrpSpPr>
          <p:cNvPr id="2" name="Group 7"/>
          <p:cNvGrpSpPr>
            <a:grpSpLocks/>
          </p:cNvGrpSpPr>
          <p:nvPr/>
        </p:nvGrpSpPr>
        <p:grpSpPr bwMode="auto">
          <a:xfrm>
            <a:off x="4387850" y="4114800"/>
            <a:ext cx="4679950" cy="2157413"/>
            <a:chOff x="4387285" y="4038600"/>
            <a:chExt cx="4680515" cy="2157038"/>
          </a:xfrm>
        </p:grpSpPr>
        <p:grpSp>
          <p:nvGrpSpPr>
            <p:cNvPr id="3" name="Group 5"/>
            <p:cNvGrpSpPr>
              <a:grpSpLocks/>
            </p:cNvGrpSpPr>
            <p:nvPr/>
          </p:nvGrpSpPr>
          <p:grpSpPr bwMode="auto">
            <a:xfrm>
              <a:off x="4387285" y="4038600"/>
              <a:ext cx="4680515" cy="2133600"/>
              <a:chOff x="4387285" y="4038600"/>
              <a:chExt cx="4680515" cy="2133600"/>
            </a:xfrm>
          </p:grpSpPr>
          <p:pic>
            <p:nvPicPr>
              <p:cNvPr id="33799" name="Picture 1"/>
              <p:cNvPicPr>
                <a:picLocks noChangeAspect="1" noChangeArrowheads="1"/>
              </p:cNvPicPr>
              <p:nvPr/>
            </p:nvPicPr>
            <p:blipFill>
              <a:blip r:embed="rId2" cstate="print"/>
              <a:srcRect/>
              <a:stretch>
                <a:fillRect/>
              </a:stretch>
            </p:blipFill>
            <p:spPr bwMode="auto">
              <a:xfrm>
                <a:off x="4387285" y="4038600"/>
                <a:ext cx="4680515" cy="2133600"/>
              </a:xfrm>
              <a:prstGeom prst="rect">
                <a:avLst/>
              </a:prstGeom>
              <a:noFill/>
              <a:ln w="9525">
                <a:noFill/>
                <a:miter lim="800000"/>
                <a:headEnd/>
                <a:tailEnd/>
              </a:ln>
            </p:spPr>
          </p:pic>
          <p:pic>
            <p:nvPicPr>
              <p:cNvPr id="33800" name="Picture 2"/>
              <p:cNvPicPr>
                <a:picLocks noChangeAspect="1" noChangeArrowheads="1"/>
              </p:cNvPicPr>
              <p:nvPr/>
            </p:nvPicPr>
            <p:blipFill>
              <a:blip r:embed="rId3" cstate="print"/>
              <a:srcRect/>
              <a:stretch>
                <a:fillRect/>
              </a:stretch>
            </p:blipFill>
            <p:spPr bwMode="auto">
              <a:xfrm>
                <a:off x="4876800" y="4419600"/>
                <a:ext cx="381000" cy="1752600"/>
              </a:xfrm>
              <a:prstGeom prst="rect">
                <a:avLst/>
              </a:prstGeom>
              <a:noFill/>
              <a:ln w="9525">
                <a:noFill/>
                <a:miter lim="800000"/>
                <a:headEnd/>
                <a:tailEnd/>
              </a:ln>
            </p:spPr>
          </p:pic>
        </p:grpSp>
        <p:sp>
          <p:nvSpPr>
            <p:cNvPr id="33798" name="TextBox 6"/>
            <p:cNvSpPr txBox="1">
              <a:spLocks noChangeArrowheads="1"/>
            </p:cNvSpPr>
            <p:nvPr/>
          </p:nvSpPr>
          <p:spPr bwMode="auto">
            <a:xfrm>
              <a:off x="4838163" y="4379756"/>
              <a:ext cx="497252" cy="1815882"/>
            </a:xfrm>
            <a:prstGeom prst="rect">
              <a:avLst/>
            </a:prstGeom>
            <a:noFill/>
            <a:ln w="9525">
              <a:noFill/>
              <a:miter lim="800000"/>
              <a:headEnd/>
              <a:tailEnd/>
            </a:ln>
          </p:spPr>
          <p:txBody>
            <a:bodyPr wrap="none">
              <a:spAutoFit/>
            </a:bodyPr>
            <a:lstStyle/>
            <a:p>
              <a:pPr>
                <a:lnSpc>
                  <a:spcPct val="140000"/>
                </a:lnSpc>
              </a:pPr>
              <a:r>
                <a:rPr lang="en-US" sz="1600"/>
                <a:t>4h</a:t>
              </a:r>
              <a:r>
                <a:rPr lang="en-US" sz="1600">
                  <a:sym typeface="Symbol" pitchFamily="18" charset="2"/>
                </a:rPr>
                <a:t></a:t>
              </a:r>
            </a:p>
            <a:p>
              <a:pPr>
                <a:lnSpc>
                  <a:spcPct val="140000"/>
                </a:lnSpc>
              </a:pPr>
              <a:r>
                <a:rPr lang="en-US" sz="1600"/>
                <a:t>3h</a:t>
              </a:r>
              <a:r>
                <a:rPr lang="en-US" sz="1600">
                  <a:sym typeface="Symbol" pitchFamily="18" charset="2"/>
                </a:rPr>
                <a:t></a:t>
              </a:r>
            </a:p>
            <a:p>
              <a:pPr>
                <a:lnSpc>
                  <a:spcPct val="140000"/>
                </a:lnSpc>
              </a:pPr>
              <a:r>
                <a:rPr lang="en-US" sz="1600"/>
                <a:t>2h</a:t>
              </a:r>
              <a:r>
                <a:rPr lang="en-US" sz="1600">
                  <a:sym typeface="Symbol" pitchFamily="18" charset="2"/>
                </a:rPr>
                <a:t></a:t>
              </a:r>
            </a:p>
            <a:p>
              <a:pPr>
                <a:lnSpc>
                  <a:spcPct val="140000"/>
                </a:lnSpc>
              </a:pPr>
              <a:r>
                <a:rPr lang="en-US" sz="1600"/>
                <a:t>  h</a:t>
              </a:r>
              <a:r>
                <a:rPr lang="en-US" sz="1600">
                  <a:sym typeface="Symbol" pitchFamily="18" charset="2"/>
                </a:rPr>
                <a:t></a:t>
              </a:r>
            </a:p>
            <a:p>
              <a:pPr>
                <a:lnSpc>
                  <a:spcPct val="140000"/>
                </a:lnSpc>
              </a:pPr>
              <a:r>
                <a:rPr lang="en-US" sz="1600"/>
                <a:t>   0</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60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60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cstate="print"/>
          <a:srcRect/>
          <a:stretch>
            <a:fillRect/>
          </a:stretch>
        </p:blipFill>
        <p:spPr bwMode="auto">
          <a:xfrm>
            <a:off x="2486025" y="1114425"/>
            <a:ext cx="3476625" cy="933450"/>
          </a:xfrm>
          <a:prstGeom prst="rect">
            <a:avLst/>
          </a:prstGeom>
          <a:noFill/>
          <a:ln w="9525">
            <a:noFill/>
            <a:miter lim="800000"/>
            <a:headEnd/>
            <a:tailEnd/>
          </a:ln>
        </p:spPr>
      </p:pic>
      <p:pic>
        <p:nvPicPr>
          <p:cNvPr id="34819" name="Picture 7" descr="File:Particle in a box wavefunctions 2.svg"/>
          <p:cNvPicPr>
            <a:picLocks noChangeAspect="1" noChangeArrowheads="1"/>
          </p:cNvPicPr>
          <p:nvPr/>
        </p:nvPicPr>
        <p:blipFill>
          <a:blip r:embed="rId3" cstate="print"/>
          <a:srcRect/>
          <a:stretch>
            <a:fillRect/>
          </a:stretch>
        </p:blipFill>
        <p:spPr bwMode="auto">
          <a:xfrm>
            <a:off x="2503488" y="1676400"/>
            <a:ext cx="3429000" cy="4329113"/>
          </a:xfrm>
          <a:prstGeom prst="rect">
            <a:avLst/>
          </a:prstGeom>
          <a:noFill/>
          <a:ln w="9525">
            <a:noFill/>
            <a:miter lim="800000"/>
            <a:headEnd/>
            <a:tailEnd/>
          </a:ln>
        </p:spPr>
      </p:pic>
      <p:pic>
        <p:nvPicPr>
          <p:cNvPr id="34820" name="Picture 2"/>
          <p:cNvPicPr>
            <a:picLocks noChangeAspect="1" noChangeArrowheads="1"/>
          </p:cNvPicPr>
          <p:nvPr/>
        </p:nvPicPr>
        <p:blipFill>
          <a:blip r:embed="rId2" cstate="print"/>
          <a:srcRect/>
          <a:stretch>
            <a:fillRect/>
          </a:stretch>
        </p:blipFill>
        <p:spPr bwMode="auto">
          <a:xfrm>
            <a:off x="2471738" y="76200"/>
            <a:ext cx="3476625" cy="933450"/>
          </a:xfrm>
          <a:prstGeom prst="rect">
            <a:avLst/>
          </a:prstGeom>
          <a:noFill/>
          <a:ln w="9525">
            <a:noFill/>
            <a:miter lim="800000"/>
            <a:headEnd/>
            <a:tailEnd/>
          </a:ln>
        </p:spPr>
      </p:pic>
      <p:pic>
        <p:nvPicPr>
          <p:cNvPr id="34821" name="Picture 59"/>
          <p:cNvPicPr>
            <a:picLocks noChangeAspect="1" noChangeArrowheads="1"/>
          </p:cNvPicPr>
          <p:nvPr/>
        </p:nvPicPr>
        <p:blipFill>
          <a:blip r:embed="rId4" cstate="print"/>
          <a:srcRect/>
          <a:stretch>
            <a:fillRect/>
          </a:stretch>
        </p:blipFill>
        <p:spPr bwMode="auto">
          <a:xfrm>
            <a:off x="3000375" y="-19050"/>
            <a:ext cx="2438400" cy="1162050"/>
          </a:xfrm>
          <a:prstGeom prst="rect">
            <a:avLst/>
          </a:prstGeom>
          <a:noFill/>
          <a:ln w="9525">
            <a:noFill/>
            <a:miter lim="800000"/>
            <a:headEnd/>
            <a:tailEnd/>
          </a:ln>
        </p:spPr>
      </p:pic>
      <p:grpSp>
        <p:nvGrpSpPr>
          <p:cNvPr id="2" name="Group 38"/>
          <p:cNvGrpSpPr>
            <a:grpSpLocks/>
          </p:cNvGrpSpPr>
          <p:nvPr/>
        </p:nvGrpSpPr>
        <p:grpSpPr bwMode="auto">
          <a:xfrm>
            <a:off x="3033713" y="2028825"/>
            <a:ext cx="2209800" cy="3500438"/>
            <a:chOff x="3124200" y="1557996"/>
            <a:chExt cx="2209800" cy="3499340"/>
          </a:xfrm>
        </p:grpSpPr>
        <p:grpSp>
          <p:nvGrpSpPr>
            <p:cNvPr id="4" name="Group 12"/>
            <p:cNvGrpSpPr>
              <a:grpSpLocks/>
            </p:cNvGrpSpPr>
            <p:nvPr/>
          </p:nvGrpSpPr>
          <p:grpSpPr bwMode="auto">
            <a:xfrm>
              <a:off x="3190875" y="4972928"/>
              <a:ext cx="1990725" cy="84408"/>
              <a:chOff x="3190875" y="4972928"/>
              <a:chExt cx="1990725" cy="84408"/>
            </a:xfrm>
          </p:grpSpPr>
          <p:sp>
            <p:nvSpPr>
              <p:cNvPr id="34872" name="Oval 8"/>
              <p:cNvSpPr>
                <a:spLocks noChangeAspect="1"/>
              </p:cNvSpPr>
              <p:nvPr/>
            </p:nvSpPr>
            <p:spPr bwMode="auto">
              <a:xfrm>
                <a:off x="3190875" y="4975276"/>
                <a:ext cx="85725" cy="76200"/>
              </a:xfrm>
              <a:prstGeom prst="ellipse">
                <a:avLst/>
              </a:prstGeom>
              <a:solidFill>
                <a:schemeClr val="tx1"/>
              </a:solidFill>
              <a:ln w="9525" algn="ctr">
                <a:solidFill>
                  <a:schemeClr val="tx1"/>
                </a:solidFill>
                <a:round/>
                <a:headEnd/>
                <a:tailEnd/>
              </a:ln>
            </p:spPr>
            <p:txBody>
              <a:bodyPr/>
              <a:lstStyle/>
              <a:p>
                <a:endParaRPr lang="en-US"/>
              </a:p>
            </p:txBody>
          </p:sp>
          <p:sp>
            <p:nvSpPr>
              <p:cNvPr id="34873" name="Oval 9"/>
              <p:cNvSpPr>
                <a:spLocks noChangeAspect="1"/>
              </p:cNvSpPr>
              <p:nvPr/>
            </p:nvSpPr>
            <p:spPr bwMode="auto">
              <a:xfrm>
                <a:off x="3495675" y="4972928"/>
                <a:ext cx="85725" cy="76200"/>
              </a:xfrm>
              <a:prstGeom prst="ellipse">
                <a:avLst/>
              </a:prstGeom>
              <a:solidFill>
                <a:schemeClr val="tx1"/>
              </a:solidFill>
              <a:ln w="9525" algn="ctr">
                <a:solidFill>
                  <a:schemeClr val="tx1"/>
                </a:solidFill>
                <a:round/>
                <a:headEnd/>
                <a:tailEnd/>
              </a:ln>
            </p:spPr>
            <p:txBody>
              <a:bodyPr/>
              <a:lstStyle/>
              <a:p>
                <a:endParaRPr lang="en-US"/>
              </a:p>
            </p:txBody>
          </p:sp>
          <p:sp>
            <p:nvSpPr>
              <p:cNvPr id="34874" name="Oval 10"/>
              <p:cNvSpPr>
                <a:spLocks noChangeAspect="1"/>
              </p:cNvSpPr>
              <p:nvPr/>
            </p:nvSpPr>
            <p:spPr bwMode="auto">
              <a:xfrm>
                <a:off x="4714875" y="4972928"/>
                <a:ext cx="85725" cy="76200"/>
              </a:xfrm>
              <a:prstGeom prst="ellipse">
                <a:avLst/>
              </a:prstGeom>
              <a:solidFill>
                <a:schemeClr val="tx1"/>
              </a:solidFill>
              <a:ln w="9525" algn="ctr">
                <a:solidFill>
                  <a:schemeClr val="tx1"/>
                </a:solidFill>
                <a:round/>
                <a:headEnd/>
                <a:tailEnd/>
              </a:ln>
            </p:spPr>
            <p:txBody>
              <a:bodyPr/>
              <a:lstStyle/>
              <a:p>
                <a:endParaRPr lang="en-US"/>
              </a:p>
            </p:txBody>
          </p:sp>
          <p:sp>
            <p:nvSpPr>
              <p:cNvPr id="34875" name="Oval 11"/>
              <p:cNvSpPr>
                <a:spLocks noChangeAspect="1"/>
              </p:cNvSpPr>
              <p:nvPr/>
            </p:nvSpPr>
            <p:spPr bwMode="auto">
              <a:xfrm>
                <a:off x="5095875" y="4981136"/>
                <a:ext cx="85725" cy="76200"/>
              </a:xfrm>
              <a:prstGeom prst="ellipse">
                <a:avLst/>
              </a:prstGeom>
              <a:solidFill>
                <a:schemeClr val="tx1"/>
              </a:solidFill>
              <a:ln w="9525" algn="ctr">
                <a:solidFill>
                  <a:schemeClr val="tx1"/>
                </a:solidFill>
                <a:round/>
                <a:headEnd/>
                <a:tailEnd/>
              </a:ln>
            </p:spPr>
            <p:txBody>
              <a:bodyPr/>
              <a:lstStyle/>
              <a:p>
                <a:endParaRPr lang="en-US"/>
              </a:p>
            </p:txBody>
          </p:sp>
        </p:grpSp>
        <p:grpSp>
          <p:nvGrpSpPr>
            <p:cNvPr id="5" name="Group 13"/>
            <p:cNvGrpSpPr>
              <a:grpSpLocks/>
            </p:cNvGrpSpPr>
            <p:nvPr/>
          </p:nvGrpSpPr>
          <p:grpSpPr bwMode="auto">
            <a:xfrm>
              <a:off x="3124200" y="3838136"/>
              <a:ext cx="1990725" cy="98476"/>
              <a:chOff x="3190875" y="4972928"/>
              <a:chExt cx="1990725" cy="98476"/>
            </a:xfrm>
          </p:grpSpPr>
          <p:sp>
            <p:nvSpPr>
              <p:cNvPr id="34869" name="Oval 14"/>
              <p:cNvSpPr>
                <a:spLocks noChangeAspect="1"/>
              </p:cNvSpPr>
              <p:nvPr/>
            </p:nvSpPr>
            <p:spPr bwMode="auto">
              <a:xfrm>
                <a:off x="3190875" y="4975276"/>
                <a:ext cx="85725" cy="76200"/>
              </a:xfrm>
              <a:prstGeom prst="ellipse">
                <a:avLst/>
              </a:prstGeom>
              <a:solidFill>
                <a:schemeClr val="tx1"/>
              </a:solidFill>
              <a:ln w="9525" algn="ctr">
                <a:solidFill>
                  <a:schemeClr val="tx1"/>
                </a:solidFill>
                <a:round/>
                <a:headEnd/>
                <a:tailEnd/>
              </a:ln>
            </p:spPr>
            <p:txBody>
              <a:bodyPr/>
              <a:lstStyle/>
              <a:p>
                <a:endParaRPr lang="en-US"/>
              </a:p>
            </p:txBody>
          </p:sp>
          <p:sp>
            <p:nvSpPr>
              <p:cNvPr id="34870" name="Oval 15"/>
              <p:cNvSpPr>
                <a:spLocks noChangeAspect="1"/>
              </p:cNvSpPr>
              <p:nvPr/>
            </p:nvSpPr>
            <p:spPr bwMode="auto">
              <a:xfrm>
                <a:off x="3495675" y="4972928"/>
                <a:ext cx="85725" cy="76200"/>
              </a:xfrm>
              <a:prstGeom prst="ellipse">
                <a:avLst/>
              </a:prstGeom>
              <a:solidFill>
                <a:schemeClr val="tx1"/>
              </a:solidFill>
              <a:ln w="9525" algn="ctr">
                <a:solidFill>
                  <a:schemeClr val="tx1"/>
                </a:solidFill>
                <a:round/>
                <a:headEnd/>
                <a:tailEnd/>
              </a:ln>
            </p:spPr>
            <p:txBody>
              <a:bodyPr/>
              <a:lstStyle/>
              <a:p>
                <a:endParaRPr lang="en-US"/>
              </a:p>
            </p:txBody>
          </p:sp>
          <p:sp>
            <p:nvSpPr>
              <p:cNvPr id="34871" name="Oval 17"/>
              <p:cNvSpPr>
                <a:spLocks noChangeAspect="1"/>
              </p:cNvSpPr>
              <p:nvPr/>
            </p:nvSpPr>
            <p:spPr bwMode="auto">
              <a:xfrm>
                <a:off x="5095875" y="4995204"/>
                <a:ext cx="85725" cy="76200"/>
              </a:xfrm>
              <a:prstGeom prst="ellipse">
                <a:avLst/>
              </a:prstGeom>
              <a:solidFill>
                <a:schemeClr val="tx1"/>
              </a:solidFill>
              <a:ln w="9525" algn="ctr">
                <a:solidFill>
                  <a:schemeClr val="tx1"/>
                </a:solidFill>
                <a:round/>
                <a:headEnd/>
                <a:tailEnd/>
              </a:ln>
            </p:spPr>
            <p:txBody>
              <a:bodyPr/>
              <a:lstStyle/>
              <a:p>
                <a:endParaRPr lang="en-US"/>
              </a:p>
            </p:txBody>
          </p:sp>
        </p:grpSp>
        <p:grpSp>
          <p:nvGrpSpPr>
            <p:cNvPr id="6" name="Group 23"/>
            <p:cNvGrpSpPr>
              <a:grpSpLocks/>
            </p:cNvGrpSpPr>
            <p:nvPr/>
          </p:nvGrpSpPr>
          <p:grpSpPr bwMode="auto">
            <a:xfrm>
              <a:off x="3343275" y="2667000"/>
              <a:ext cx="1990725" cy="84408"/>
              <a:chOff x="3190875" y="4972928"/>
              <a:chExt cx="1990725" cy="84408"/>
            </a:xfrm>
          </p:grpSpPr>
          <p:sp>
            <p:nvSpPr>
              <p:cNvPr id="34865" name="Oval 24"/>
              <p:cNvSpPr>
                <a:spLocks noChangeAspect="1"/>
              </p:cNvSpPr>
              <p:nvPr/>
            </p:nvSpPr>
            <p:spPr bwMode="auto">
              <a:xfrm>
                <a:off x="3190875" y="4975276"/>
                <a:ext cx="85725" cy="76200"/>
              </a:xfrm>
              <a:prstGeom prst="ellipse">
                <a:avLst/>
              </a:prstGeom>
              <a:solidFill>
                <a:schemeClr val="tx1"/>
              </a:solidFill>
              <a:ln w="9525" algn="ctr">
                <a:solidFill>
                  <a:schemeClr val="tx1"/>
                </a:solidFill>
                <a:round/>
                <a:headEnd/>
                <a:tailEnd/>
              </a:ln>
            </p:spPr>
            <p:txBody>
              <a:bodyPr/>
              <a:lstStyle/>
              <a:p>
                <a:endParaRPr lang="en-US"/>
              </a:p>
            </p:txBody>
          </p:sp>
          <p:sp>
            <p:nvSpPr>
              <p:cNvPr id="34866" name="Oval 25"/>
              <p:cNvSpPr>
                <a:spLocks noChangeAspect="1"/>
              </p:cNvSpPr>
              <p:nvPr/>
            </p:nvSpPr>
            <p:spPr bwMode="auto">
              <a:xfrm>
                <a:off x="3495675" y="4972928"/>
                <a:ext cx="85725" cy="76200"/>
              </a:xfrm>
              <a:prstGeom prst="ellipse">
                <a:avLst/>
              </a:prstGeom>
              <a:solidFill>
                <a:schemeClr val="tx1"/>
              </a:solidFill>
              <a:ln w="9525" algn="ctr">
                <a:solidFill>
                  <a:schemeClr val="tx1"/>
                </a:solidFill>
                <a:round/>
                <a:headEnd/>
                <a:tailEnd/>
              </a:ln>
            </p:spPr>
            <p:txBody>
              <a:bodyPr/>
              <a:lstStyle/>
              <a:p>
                <a:endParaRPr lang="en-US"/>
              </a:p>
            </p:txBody>
          </p:sp>
          <p:sp>
            <p:nvSpPr>
              <p:cNvPr id="34867" name="Oval 26"/>
              <p:cNvSpPr>
                <a:spLocks noChangeAspect="1"/>
              </p:cNvSpPr>
              <p:nvPr/>
            </p:nvSpPr>
            <p:spPr bwMode="auto">
              <a:xfrm>
                <a:off x="4714875" y="4972928"/>
                <a:ext cx="85725" cy="76200"/>
              </a:xfrm>
              <a:prstGeom prst="ellipse">
                <a:avLst/>
              </a:prstGeom>
              <a:solidFill>
                <a:schemeClr val="tx1"/>
              </a:solidFill>
              <a:ln w="9525" algn="ctr">
                <a:solidFill>
                  <a:schemeClr val="tx1"/>
                </a:solidFill>
                <a:round/>
                <a:headEnd/>
                <a:tailEnd/>
              </a:ln>
            </p:spPr>
            <p:txBody>
              <a:bodyPr/>
              <a:lstStyle/>
              <a:p>
                <a:endParaRPr lang="en-US"/>
              </a:p>
            </p:txBody>
          </p:sp>
          <p:sp>
            <p:nvSpPr>
              <p:cNvPr id="34868" name="Oval 27"/>
              <p:cNvSpPr>
                <a:spLocks noChangeAspect="1"/>
              </p:cNvSpPr>
              <p:nvPr/>
            </p:nvSpPr>
            <p:spPr bwMode="auto">
              <a:xfrm>
                <a:off x="5095875" y="4981136"/>
                <a:ext cx="85725" cy="76200"/>
              </a:xfrm>
              <a:prstGeom prst="ellipse">
                <a:avLst/>
              </a:prstGeom>
              <a:solidFill>
                <a:schemeClr val="tx1"/>
              </a:solidFill>
              <a:ln w="9525" algn="ctr">
                <a:solidFill>
                  <a:schemeClr val="tx1"/>
                </a:solidFill>
                <a:round/>
                <a:headEnd/>
                <a:tailEnd/>
              </a:ln>
            </p:spPr>
            <p:txBody>
              <a:bodyPr/>
              <a:lstStyle/>
              <a:p>
                <a:endParaRPr lang="en-US"/>
              </a:p>
            </p:txBody>
          </p:sp>
        </p:grpSp>
        <p:grpSp>
          <p:nvGrpSpPr>
            <p:cNvPr id="7" name="Group 28"/>
            <p:cNvGrpSpPr>
              <a:grpSpLocks/>
            </p:cNvGrpSpPr>
            <p:nvPr/>
          </p:nvGrpSpPr>
          <p:grpSpPr bwMode="auto">
            <a:xfrm>
              <a:off x="3429000" y="1557996"/>
              <a:ext cx="1685925" cy="84408"/>
              <a:chOff x="3495675" y="4972928"/>
              <a:chExt cx="1685925" cy="84408"/>
            </a:xfrm>
          </p:grpSpPr>
          <p:sp>
            <p:nvSpPr>
              <p:cNvPr id="34863" name="Oval 30"/>
              <p:cNvSpPr>
                <a:spLocks noChangeAspect="1"/>
              </p:cNvSpPr>
              <p:nvPr/>
            </p:nvSpPr>
            <p:spPr bwMode="auto">
              <a:xfrm>
                <a:off x="3495675" y="4972928"/>
                <a:ext cx="85725" cy="76200"/>
              </a:xfrm>
              <a:prstGeom prst="ellipse">
                <a:avLst/>
              </a:prstGeom>
              <a:solidFill>
                <a:schemeClr val="tx1"/>
              </a:solidFill>
              <a:ln w="9525" algn="ctr">
                <a:solidFill>
                  <a:schemeClr val="tx1"/>
                </a:solidFill>
                <a:round/>
                <a:headEnd/>
                <a:tailEnd/>
              </a:ln>
            </p:spPr>
            <p:txBody>
              <a:bodyPr/>
              <a:lstStyle/>
              <a:p>
                <a:endParaRPr lang="en-US"/>
              </a:p>
            </p:txBody>
          </p:sp>
          <p:sp>
            <p:nvSpPr>
              <p:cNvPr id="34864" name="Oval 32"/>
              <p:cNvSpPr>
                <a:spLocks noChangeAspect="1"/>
              </p:cNvSpPr>
              <p:nvPr/>
            </p:nvSpPr>
            <p:spPr bwMode="auto">
              <a:xfrm>
                <a:off x="5095875" y="4981136"/>
                <a:ext cx="85725" cy="76200"/>
              </a:xfrm>
              <a:prstGeom prst="ellipse">
                <a:avLst/>
              </a:prstGeom>
              <a:solidFill>
                <a:schemeClr val="tx1"/>
              </a:solidFill>
              <a:ln w="9525" algn="ctr">
                <a:solidFill>
                  <a:schemeClr val="tx1"/>
                </a:solidFill>
                <a:round/>
                <a:headEnd/>
                <a:tailEnd/>
              </a:ln>
            </p:spPr>
            <p:txBody>
              <a:bodyPr/>
              <a:lstStyle/>
              <a:p>
                <a:endParaRPr lang="en-US"/>
              </a:p>
            </p:txBody>
          </p:sp>
        </p:grpSp>
        <p:grpSp>
          <p:nvGrpSpPr>
            <p:cNvPr id="8" name="Group 33"/>
            <p:cNvGrpSpPr>
              <a:grpSpLocks/>
            </p:cNvGrpSpPr>
            <p:nvPr/>
          </p:nvGrpSpPr>
          <p:grpSpPr bwMode="auto">
            <a:xfrm>
              <a:off x="3343275" y="4967068"/>
              <a:ext cx="1990725" cy="84408"/>
              <a:chOff x="3190875" y="4972928"/>
              <a:chExt cx="1990725" cy="84408"/>
            </a:xfrm>
          </p:grpSpPr>
          <p:sp>
            <p:nvSpPr>
              <p:cNvPr id="34859" name="Oval 34"/>
              <p:cNvSpPr>
                <a:spLocks noChangeAspect="1"/>
              </p:cNvSpPr>
              <p:nvPr/>
            </p:nvSpPr>
            <p:spPr bwMode="auto">
              <a:xfrm>
                <a:off x="3190875" y="4975276"/>
                <a:ext cx="85725" cy="76200"/>
              </a:xfrm>
              <a:prstGeom prst="ellipse">
                <a:avLst/>
              </a:prstGeom>
              <a:solidFill>
                <a:schemeClr val="tx1"/>
              </a:solidFill>
              <a:ln w="9525" algn="ctr">
                <a:solidFill>
                  <a:schemeClr val="tx1"/>
                </a:solidFill>
                <a:round/>
                <a:headEnd/>
                <a:tailEnd/>
              </a:ln>
            </p:spPr>
            <p:txBody>
              <a:bodyPr/>
              <a:lstStyle/>
              <a:p>
                <a:endParaRPr lang="en-US"/>
              </a:p>
            </p:txBody>
          </p:sp>
          <p:sp>
            <p:nvSpPr>
              <p:cNvPr id="34860" name="Oval 35"/>
              <p:cNvSpPr>
                <a:spLocks noChangeAspect="1"/>
              </p:cNvSpPr>
              <p:nvPr/>
            </p:nvSpPr>
            <p:spPr bwMode="auto">
              <a:xfrm>
                <a:off x="3495675" y="4972928"/>
                <a:ext cx="85725" cy="76200"/>
              </a:xfrm>
              <a:prstGeom prst="ellipse">
                <a:avLst/>
              </a:prstGeom>
              <a:solidFill>
                <a:schemeClr val="tx1"/>
              </a:solidFill>
              <a:ln w="9525" algn="ctr">
                <a:solidFill>
                  <a:schemeClr val="tx1"/>
                </a:solidFill>
                <a:round/>
                <a:headEnd/>
                <a:tailEnd/>
              </a:ln>
            </p:spPr>
            <p:txBody>
              <a:bodyPr/>
              <a:lstStyle/>
              <a:p>
                <a:endParaRPr lang="en-US"/>
              </a:p>
            </p:txBody>
          </p:sp>
          <p:sp>
            <p:nvSpPr>
              <p:cNvPr id="34861" name="Oval 36"/>
              <p:cNvSpPr>
                <a:spLocks noChangeAspect="1"/>
              </p:cNvSpPr>
              <p:nvPr/>
            </p:nvSpPr>
            <p:spPr bwMode="auto">
              <a:xfrm>
                <a:off x="4714875" y="4972928"/>
                <a:ext cx="85725" cy="76200"/>
              </a:xfrm>
              <a:prstGeom prst="ellipse">
                <a:avLst/>
              </a:prstGeom>
              <a:solidFill>
                <a:schemeClr val="tx1"/>
              </a:solidFill>
              <a:ln w="9525" algn="ctr">
                <a:solidFill>
                  <a:schemeClr val="tx1"/>
                </a:solidFill>
                <a:round/>
                <a:headEnd/>
                <a:tailEnd/>
              </a:ln>
            </p:spPr>
            <p:txBody>
              <a:bodyPr/>
              <a:lstStyle/>
              <a:p>
                <a:endParaRPr lang="en-US"/>
              </a:p>
            </p:txBody>
          </p:sp>
          <p:sp>
            <p:nvSpPr>
              <p:cNvPr id="34862" name="Oval 37"/>
              <p:cNvSpPr>
                <a:spLocks noChangeAspect="1"/>
              </p:cNvSpPr>
              <p:nvPr/>
            </p:nvSpPr>
            <p:spPr bwMode="auto">
              <a:xfrm>
                <a:off x="5095875" y="4981136"/>
                <a:ext cx="85725" cy="76200"/>
              </a:xfrm>
              <a:prstGeom prst="ellipse">
                <a:avLst/>
              </a:prstGeom>
              <a:solidFill>
                <a:schemeClr val="tx1"/>
              </a:solidFill>
              <a:ln w="9525" algn="ctr">
                <a:solidFill>
                  <a:schemeClr val="tx1"/>
                </a:solidFill>
                <a:round/>
                <a:headEnd/>
                <a:tailEnd/>
              </a:ln>
            </p:spPr>
            <p:txBody>
              <a:bodyPr/>
              <a:lstStyle/>
              <a:p>
                <a:endParaRPr lang="en-US"/>
              </a:p>
            </p:txBody>
          </p:sp>
        </p:grpSp>
      </p:grpSp>
      <p:sp>
        <p:nvSpPr>
          <p:cNvPr id="3" name="TextBox 39"/>
          <p:cNvSpPr txBox="1">
            <a:spLocks noChangeArrowheads="1"/>
          </p:cNvSpPr>
          <p:nvPr/>
        </p:nvSpPr>
        <p:spPr bwMode="auto">
          <a:xfrm>
            <a:off x="2071688" y="5297488"/>
            <a:ext cx="428625" cy="369887"/>
          </a:xfrm>
          <a:prstGeom prst="rect">
            <a:avLst/>
          </a:prstGeom>
          <a:noFill/>
          <a:ln w="9525">
            <a:noFill/>
            <a:miter lim="800000"/>
            <a:headEnd/>
            <a:tailEnd/>
          </a:ln>
        </p:spPr>
        <p:txBody>
          <a:bodyPr wrap="none">
            <a:spAutoFit/>
          </a:bodyPr>
          <a:lstStyle/>
          <a:p>
            <a:r>
              <a:rPr lang="en-US" sz="1800" b="1"/>
              <a:t>N</a:t>
            </a:r>
            <a:r>
              <a:rPr lang="en-US" sz="1800" b="1" baseline="-25000"/>
              <a:t>o</a:t>
            </a:r>
          </a:p>
        </p:txBody>
      </p:sp>
      <p:grpSp>
        <p:nvGrpSpPr>
          <p:cNvPr id="9" name="Group 40"/>
          <p:cNvGrpSpPr>
            <a:grpSpLocks/>
          </p:cNvGrpSpPr>
          <p:nvPr/>
        </p:nvGrpSpPr>
        <p:grpSpPr bwMode="auto">
          <a:xfrm>
            <a:off x="3190875" y="5443538"/>
            <a:ext cx="1990725" cy="85725"/>
            <a:chOff x="3190875" y="4972928"/>
            <a:chExt cx="1990725" cy="84408"/>
          </a:xfrm>
        </p:grpSpPr>
        <p:sp>
          <p:nvSpPr>
            <p:cNvPr id="34850" name="Oval 41"/>
            <p:cNvSpPr>
              <a:spLocks noChangeAspect="1"/>
            </p:cNvSpPr>
            <p:nvPr/>
          </p:nvSpPr>
          <p:spPr bwMode="auto">
            <a:xfrm>
              <a:off x="3190875" y="4975276"/>
              <a:ext cx="85725" cy="76200"/>
            </a:xfrm>
            <a:prstGeom prst="ellipse">
              <a:avLst/>
            </a:prstGeom>
            <a:solidFill>
              <a:schemeClr val="tx1"/>
            </a:solidFill>
            <a:ln w="9525" algn="ctr">
              <a:solidFill>
                <a:schemeClr val="tx1"/>
              </a:solidFill>
              <a:round/>
              <a:headEnd/>
              <a:tailEnd/>
            </a:ln>
          </p:spPr>
          <p:txBody>
            <a:bodyPr/>
            <a:lstStyle/>
            <a:p>
              <a:endParaRPr lang="en-US"/>
            </a:p>
          </p:txBody>
        </p:sp>
        <p:sp>
          <p:nvSpPr>
            <p:cNvPr id="34851" name="Oval 42"/>
            <p:cNvSpPr>
              <a:spLocks noChangeAspect="1"/>
            </p:cNvSpPr>
            <p:nvPr/>
          </p:nvSpPr>
          <p:spPr bwMode="auto">
            <a:xfrm>
              <a:off x="3495675" y="4972928"/>
              <a:ext cx="85725" cy="76200"/>
            </a:xfrm>
            <a:prstGeom prst="ellipse">
              <a:avLst/>
            </a:prstGeom>
            <a:solidFill>
              <a:schemeClr val="tx1"/>
            </a:solidFill>
            <a:ln w="9525" algn="ctr">
              <a:solidFill>
                <a:schemeClr val="tx1"/>
              </a:solidFill>
              <a:round/>
              <a:headEnd/>
              <a:tailEnd/>
            </a:ln>
          </p:spPr>
          <p:txBody>
            <a:bodyPr/>
            <a:lstStyle/>
            <a:p>
              <a:endParaRPr lang="en-US"/>
            </a:p>
          </p:txBody>
        </p:sp>
        <p:sp>
          <p:nvSpPr>
            <p:cNvPr id="34852" name="Oval 43"/>
            <p:cNvSpPr>
              <a:spLocks noChangeAspect="1"/>
            </p:cNvSpPr>
            <p:nvPr/>
          </p:nvSpPr>
          <p:spPr bwMode="auto">
            <a:xfrm>
              <a:off x="4714875" y="4972928"/>
              <a:ext cx="85725" cy="76200"/>
            </a:xfrm>
            <a:prstGeom prst="ellipse">
              <a:avLst/>
            </a:prstGeom>
            <a:solidFill>
              <a:schemeClr val="tx1"/>
            </a:solidFill>
            <a:ln w="9525" algn="ctr">
              <a:solidFill>
                <a:schemeClr val="tx1"/>
              </a:solidFill>
              <a:round/>
              <a:headEnd/>
              <a:tailEnd/>
            </a:ln>
          </p:spPr>
          <p:txBody>
            <a:bodyPr/>
            <a:lstStyle/>
            <a:p>
              <a:endParaRPr lang="en-US"/>
            </a:p>
          </p:txBody>
        </p:sp>
        <p:sp>
          <p:nvSpPr>
            <p:cNvPr id="34853" name="Oval 44"/>
            <p:cNvSpPr>
              <a:spLocks noChangeAspect="1"/>
            </p:cNvSpPr>
            <p:nvPr/>
          </p:nvSpPr>
          <p:spPr bwMode="auto">
            <a:xfrm>
              <a:off x="5095875" y="4981136"/>
              <a:ext cx="85725" cy="76200"/>
            </a:xfrm>
            <a:prstGeom prst="ellipse">
              <a:avLst/>
            </a:prstGeom>
            <a:solidFill>
              <a:schemeClr val="tx1"/>
            </a:solidFill>
            <a:ln w="9525" algn="ctr">
              <a:solidFill>
                <a:schemeClr val="tx1"/>
              </a:solidFill>
              <a:round/>
              <a:headEnd/>
              <a:tailEnd/>
            </a:ln>
          </p:spPr>
          <p:txBody>
            <a:bodyPr/>
            <a:lstStyle/>
            <a:p>
              <a:endParaRPr lang="en-US"/>
            </a:p>
          </p:txBody>
        </p:sp>
      </p:grpSp>
      <p:sp>
        <p:nvSpPr>
          <p:cNvPr id="25607" name="TextBox 45"/>
          <p:cNvSpPr txBox="1">
            <a:spLocks noChangeArrowheads="1"/>
          </p:cNvSpPr>
          <p:nvPr/>
        </p:nvSpPr>
        <p:spPr bwMode="auto">
          <a:xfrm>
            <a:off x="2071688" y="4081463"/>
            <a:ext cx="428625" cy="368300"/>
          </a:xfrm>
          <a:prstGeom prst="rect">
            <a:avLst/>
          </a:prstGeom>
          <a:noFill/>
          <a:ln w="9525">
            <a:noFill/>
            <a:miter lim="800000"/>
            <a:headEnd/>
            <a:tailEnd/>
          </a:ln>
        </p:spPr>
        <p:txBody>
          <a:bodyPr wrap="none">
            <a:spAutoFit/>
          </a:bodyPr>
          <a:lstStyle/>
          <a:p>
            <a:r>
              <a:rPr lang="en-US" sz="1800" b="1"/>
              <a:t>N</a:t>
            </a:r>
            <a:r>
              <a:rPr lang="en-US" sz="1800" b="1" baseline="-25000"/>
              <a:t>1</a:t>
            </a:r>
          </a:p>
        </p:txBody>
      </p:sp>
      <p:sp>
        <p:nvSpPr>
          <p:cNvPr id="25608" name="TextBox 46"/>
          <p:cNvSpPr txBox="1">
            <a:spLocks noChangeArrowheads="1"/>
          </p:cNvSpPr>
          <p:nvPr/>
        </p:nvSpPr>
        <p:spPr bwMode="auto">
          <a:xfrm>
            <a:off x="2071688" y="3000375"/>
            <a:ext cx="428625" cy="368300"/>
          </a:xfrm>
          <a:prstGeom prst="rect">
            <a:avLst/>
          </a:prstGeom>
          <a:noFill/>
          <a:ln w="9525">
            <a:noFill/>
            <a:miter lim="800000"/>
            <a:headEnd/>
            <a:tailEnd/>
          </a:ln>
        </p:spPr>
        <p:txBody>
          <a:bodyPr wrap="none">
            <a:spAutoFit/>
          </a:bodyPr>
          <a:lstStyle/>
          <a:p>
            <a:r>
              <a:rPr lang="en-US" sz="1800" b="1"/>
              <a:t>N</a:t>
            </a:r>
            <a:r>
              <a:rPr lang="en-US" sz="1800" b="1" baseline="-25000"/>
              <a:t>2</a:t>
            </a:r>
          </a:p>
        </p:txBody>
      </p:sp>
      <p:sp>
        <p:nvSpPr>
          <p:cNvPr id="25609" name="TextBox 47"/>
          <p:cNvSpPr txBox="1">
            <a:spLocks noChangeArrowheads="1"/>
          </p:cNvSpPr>
          <p:nvPr/>
        </p:nvSpPr>
        <p:spPr bwMode="auto">
          <a:xfrm>
            <a:off x="2057400" y="1857375"/>
            <a:ext cx="428625" cy="368300"/>
          </a:xfrm>
          <a:prstGeom prst="rect">
            <a:avLst/>
          </a:prstGeom>
          <a:noFill/>
          <a:ln w="9525">
            <a:noFill/>
            <a:miter lim="800000"/>
            <a:headEnd/>
            <a:tailEnd/>
          </a:ln>
        </p:spPr>
        <p:txBody>
          <a:bodyPr wrap="none">
            <a:spAutoFit/>
          </a:bodyPr>
          <a:lstStyle/>
          <a:p>
            <a:r>
              <a:rPr lang="en-US" sz="1800" b="1"/>
              <a:t>N</a:t>
            </a:r>
            <a:r>
              <a:rPr lang="en-US" sz="1800" b="1" baseline="-25000"/>
              <a:t>3</a:t>
            </a:r>
          </a:p>
        </p:txBody>
      </p:sp>
      <p:sp>
        <p:nvSpPr>
          <p:cNvPr id="25610" name="TextBox 48"/>
          <p:cNvSpPr txBox="1">
            <a:spLocks noChangeArrowheads="1"/>
          </p:cNvSpPr>
          <p:nvPr/>
        </p:nvSpPr>
        <p:spPr bwMode="auto">
          <a:xfrm>
            <a:off x="5935663" y="5113338"/>
            <a:ext cx="661987" cy="369887"/>
          </a:xfrm>
          <a:prstGeom prst="rect">
            <a:avLst/>
          </a:prstGeom>
          <a:noFill/>
          <a:ln w="9525">
            <a:noFill/>
            <a:miter lim="800000"/>
            <a:headEnd/>
            <a:tailEnd/>
          </a:ln>
        </p:spPr>
        <p:txBody>
          <a:bodyPr wrap="none">
            <a:spAutoFit/>
          </a:bodyPr>
          <a:lstStyle/>
          <a:p>
            <a:r>
              <a:rPr lang="en-US" sz="1800" b="1"/>
              <a:t>E</a:t>
            </a:r>
            <a:r>
              <a:rPr lang="en-US" sz="1800" b="1" baseline="-25000"/>
              <a:t>o</a:t>
            </a:r>
            <a:r>
              <a:rPr lang="en-US" sz="1800" b="1"/>
              <a:t>=0</a:t>
            </a:r>
            <a:endParaRPr lang="en-US" sz="1800" b="1" baseline="-25000"/>
          </a:p>
        </p:txBody>
      </p:sp>
      <p:sp>
        <p:nvSpPr>
          <p:cNvPr id="25611" name="TextBox 49"/>
          <p:cNvSpPr txBox="1">
            <a:spLocks noChangeArrowheads="1"/>
          </p:cNvSpPr>
          <p:nvPr/>
        </p:nvSpPr>
        <p:spPr bwMode="auto">
          <a:xfrm>
            <a:off x="5929313" y="3990975"/>
            <a:ext cx="795337" cy="368300"/>
          </a:xfrm>
          <a:prstGeom prst="rect">
            <a:avLst/>
          </a:prstGeom>
          <a:noFill/>
          <a:ln w="9525">
            <a:noFill/>
            <a:miter lim="800000"/>
            <a:headEnd/>
            <a:tailEnd/>
          </a:ln>
        </p:spPr>
        <p:txBody>
          <a:bodyPr wrap="none">
            <a:spAutoFit/>
          </a:bodyPr>
          <a:lstStyle/>
          <a:p>
            <a:r>
              <a:rPr lang="en-US" sz="1800" b="1"/>
              <a:t>E</a:t>
            </a:r>
            <a:r>
              <a:rPr lang="en-US" sz="1800" b="1" baseline="-25000"/>
              <a:t>1</a:t>
            </a:r>
            <a:r>
              <a:rPr lang="en-US" sz="1800" b="1"/>
              <a:t>=h</a:t>
            </a:r>
            <a:r>
              <a:rPr lang="en-US" sz="1800" b="1">
                <a:sym typeface="Symbol" pitchFamily="18" charset="2"/>
              </a:rPr>
              <a:t></a:t>
            </a:r>
            <a:endParaRPr lang="en-US" sz="1800" b="1" baseline="-25000"/>
          </a:p>
        </p:txBody>
      </p:sp>
      <p:sp>
        <p:nvSpPr>
          <p:cNvPr id="25612" name="TextBox 50"/>
          <p:cNvSpPr txBox="1">
            <a:spLocks noChangeArrowheads="1"/>
          </p:cNvSpPr>
          <p:nvPr/>
        </p:nvSpPr>
        <p:spPr bwMode="auto">
          <a:xfrm>
            <a:off x="5921375" y="2844800"/>
            <a:ext cx="911225" cy="369888"/>
          </a:xfrm>
          <a:prstGeom prst="rect">
            <a:avLst/>
          </a:prstGeom>
          <a:noFill/>
          <a:ln w="9525">
            <a:noFill/>
            <a:miter lim="800000"/>
            <a:headEnd/>
            <a:tailEnd/>
          </a:ln>
        </p:spPr>
        <p:txBody>
          <a:bodyPr wrap="none">
            <a:spAutoFit/>
          </a:bodyPr>
          <a:lstStyle/>
          <a:p>
            <a:r>
              <a:rPr lang="en-US" sz="1800" b="1"/>
              <a:t>E</a:t>
            </a:r>
            <a:r>
              <a:rPr lang="en-US" sz="1800" b="1" baseline="-25000"/>
              <a:t>2</a:t>
            </a:r>
            <a:r>
              <a:rPr lang="en-US" sz="1800" b="1"/>
              <a:t>=2h</a:t>
            </a:r>
            <a:r>
              <a:rPr lang="en-US" sz="1800" b="1">
                <a:sym typeface="Symbol" pitchFamily="18" charset="2"/>
              </a:rPr>
              <a:t></a:t>
            </a:r>
            <a:endParaRPr lang="en-US" sz="1800" b="1" baseline="-25000"/>
          </a:p>
        </p:txBody>
      </p:sp>
      <p:sp>
        <p:nvSpPr>
          <p:cNvPr id="25613" name="TextBox 51"/>
          <p:cNvSpPr txBox="1">
            <a:spLocks noChangeArrowheads="1"/>
          </p:cNvSpPr>
          <p:nvPr/>
        </p:nvSpPr>
        <p:spPr bwMode="auto">
          <a:xfrm>
            <a:off x="5921375" y="1704975"/>
            <a:ext cx="911225" cy="368300"/>
          </a:xfrm>
          <a:prstGeom prst="rect">
            <a:avLst/>
          </a:prstGeom>
          <a:noFill/>
          <a:ln w="9525">
            <a:noFill/>
            <a:miter lim="800000"/>
            <a:headEnd/>
            <a:tailEnd/>
          </a:ln>
        </p:spPr>
        <p:txBody>
          <a:bodyPr wrap="none">
            <a:spAutoFit/>
          </a:bodyPr>
          <a:lstStyle/>
          <a:p>
            <a:r>
              <a:rPr lang="en-US" sz="1800" b="1"/>
              <a:t>E</a:t>
            </a:r>
            <a:r>
              <a:rPr lang="en-US" sz="1800" b="1" baseline="-25000"/>
              <a:t>3</a:t>
            </a:r>
            <a:r>
              <a:rPr lang="en-US" sz="1800" b="1"/>
              <a:t>=3h</a:t>
            </a:r>
            <a:r>
              <a:rPr lang="en-US" sz="1800" b="1">
                <a:sym typeface="Symbol" pitchFamily="18" charset="2"/>
              </a:rPr>
              <a:t></a:t>
            </a:r>
            <a:endParaRPr lang="en-US" sz="1800" b="1" baseline="-25000"/>
          </a:p>
        </p:txBody>
      </p:sp>
      <p:sp>
        <p:nvSpPr>
          <p:cNvPr id="25614" name="TextBox 52"/>
          <p:cNvSpPr txBox="1">
            <a:spLocks noChangeArrowheads="1"/>
          </p:cNvSpPr>
          <p:nvPr/>
        </p:nvSpPr>
        <p:spPr bwMode="auto">
          <a:xfrm>
            <a:off x="5943600" y="152400"/>
            <a:ext cx="931863" cy="369888"/>
          </a:xfrm>
          <a:prstGeom prst="rect">
            <a:avLst/>
          </a:prstGeom>
          <a:noFill/>
          <a:ln w="9525">
            <a:noFill/>
            <a:miter lim="800000"/>
            <a:headEnd/>
            <a:tailEnd/>
          </a:ln>
        </p:spPr>
        <p:txBody>
          <a:bodyPr wrap="none">
            <a:spAutoFit/>
          </a:bodyPr>
          <a:lstStyle/>
          <a:p>
            <a:r>
              <a:rPr lang="en-US" sz="1800" b="1"/>
              <a:t>E</a:t>
            </a:r>
            <a:r>
              <a:rPr lang="en-US" sz="1800" b="1" baseline="-25000"/>
              <a:t>n</a:t>
            </a:r>
            <a:r>
              <a:rPr lang="en-US" sz="1800" b="1"/>
              <a:t>=nh</a:t>
            </a:r>
            <a:r>
              <a:rPr lang="en-US" sz="1800" b="1">
                <a:sym typeface="Symbol" pitchFamily="18" charset="2"/>
              </a:rPr>
              <a:t></a:t>
            </a:r>
            <a:endParaRPr lang="en-US" sz="1800" b="1" baseline="-25000"/>
          </a:p>
        </p:txBody>
      </p:sp>
      <p:sp>
        <p:nvSpPr>
          <p:cNvPr id="25615" name="TextBox 53"/>
          <p:cNvSpPr txBox="1">
            <a:spLocks noChangeArrowheads="1"/>
          </p:cNvSpPr>
          <p:nvPr/>
        </p:nvSpPr>
        <p:spPr bwMode="auto">
          <a:xfrm>
            <a:off x="2078038" y="330200"/>
            <a:ext cx="434975" cy="369888"/>
          </a:xfrm>
          <a:prstGeom prst="rect">
            <a:avLst/>
          </a:prstGeom>
          <a:noFill/>
          <a:ln w="9525">
            <a:noFill/>
            <a:miter lim="800000"/>
            <a:headEnd/>
            <a:tailEnd/>
          </a:ln>
        </p:spPr>
        <p:txBody>
          <a:bodyPr wrap="none">
            <a:spAutoFit/>
          </a:bodyPr>
          <a:lstStyle/>
          <a:p>
            <a:r>
              <a:rPr lang="en-US" sz="1800" b="1"/>
              <a:t>N</a:t>
            </a:r>
            <a:r>
              <a:rPr lang="en-US" sz="1800" b="1" baseline="-25000"/>
              <a:t>n</a:t>
            </a:r>
          </a:p>
        </p:txBody>
      </p:sp>
      <p:cxnSp>
        <p:nvCxnSpPr>
          <p:cNvPr id="25616" name="Straight Connector 55"/>
          <p:cNvCxnSpPr>
            <a:cxnSpLocks noChangeShapeType="1"/>
          </p:cNvCxnSpPr>
          <p:nvPr/>
        </p:nvCxnSpPr>
        <p:spPr bwMode="auto">
          <a:xfrm>
            <a:off x="2992438" y="530225"/>
            <a:ext cx="4038600" cy="3175"/>
          </a:xfrm>
          <a:prstGeom prst="line">
            <a:avLst/>
          </a:prstGeom>
          <a:noFill/>
          <a:ln w="28575" algn="ctr">
            <a:solidFill>
              <a:schemeClr val="tx1"/>
            </a:solidFill>
            <a:round/>
            <a:headEnd/>
            <a:tailEnd/>
          </a:ln>
        </p:spPr>
      </p:cxnSp>
      <p:cxnSp>
        <p:nvCxnSpPr>
          <p:cNvPr id="34835" name="Straight Connector 59"/>
          <p:cNvCxnSpPr>
            <a:cxnSpLocks noChangeShapeType="1"/>
          </p:cNvCxnSpPr>
          <p:nvPr/>
        </p:nvCxnSpPr>
        <p:spPr bwMode="auto">
          <a:xfrm>
            <a:off x="2286000" y="1282700"/>
            <a:ext cx="4038600" cy="1588"/>
          </a:xfrm>
          <a:prstGeom prst="line">
            <a:avLst/>
          </a:prstGeom>
          <a:noFill/>
          <a:ln w="53975" algn="ctr">
            <a:solidFill>
              <a:schemeClr val="bg1"/>
            </a:solidFill>
            <a:round/>
            <a:headEnd/>
            <a:tailEnd/>
          </a:ln>
        </p:spPr>
      </p:cxnSp>
      <p:cxnSp>
        <p:nvCxnSpPr>
          <p:cNvPr id="34836" name="Straight Connector 60"/>
          <p:cNvCxnSpPr>
            <a:cxnSpLocks noChangeShapeType="1"/>
          </p:cNvCxnSpPr>
          <p:nvPr/>
        </p:nvCxnSpPr>
        <p:spPr bwMode="auto">
          <a:xfrm>
            <a:off x="2362200" y="1420813"/>
            <a:ext cx="4038600" cy="1587"/>
          </a:xfrm>
          <a:prstGeom prst="line">
            <a:avLst/>
          </a:prstGeom>
          <a:noFill/>
          <a:ln w="53975" algn="ctr">
            <a:solidFill>
              <a:schemeClr val="bg1"/>
            </a:solidFill>
            <a:round/>
            <a:headEnd/>
            <a:tailEnd/>
          </a:ln>
        </p:spPr>
      </p:cxnSp>
      <p:cxnSp>
        <p:nvCxnSpPr>
          <p:cNvPr id="34837" name="Straight Connector 61"/>
          <p:cNvCxnSpPr>
            <a:cxnSpLocks noChangeShapeType="1"/>
          </p:cNvCxnSpPr>
          <p:nvPr/>
        </p:nvCxnSpPr>
        <p:spPr bwMode="auto">
          <a:xfrm>
            <a:off x="2362200" y="1558925"/>
            <a:ext cx="4038600" cy="1588"/>
          </a:xfrm>
          <a:prstGeom prst="line">
            <a:avLst/>
          </a:prstGeom>
          <a:noFill/>
          <a:ln w="53975" algn="ctr">
            <a:solidFill>
              <a:schemeClr val="bg1"/>
            </a:solidFill>
            <a:round/>
            <a:headEnd/>
            <a:tailEnd/>
          </a:ln>
        </p:spPr>
      </p:cxnSp>
      <p:grpSp>
        <p:nvGrpSpPr>
          <p:cNvPr id="10" name="Group 58"/>
          <p:cNvGrpSpPr>
            <a:grpSpLocks/>
          </p:cNvGrpSpPr>
          <p:nvPr/>
        </p:nvGrpSpPr>
        <p:grpSpPr bwMode="auto">
          <a:xfrm>
            <a:off x="533400" y="6035675"/>
            <a:ext cx="8077200" cy="646113"/>
            <a:chOff x="533400" y="6035138"/>
            <a:chExt cx="8077200" cy="646331"/>
          </a:xfrm>
        </p:grpSpPr>
        <p:sp>
          <p:nvSpPr>
            <p:cNvPr id="34848" name="TextBox 64"/>
            <p:cNvSpPr txBox="1">
              <a:spLocks noChangeArrowheads="1"/>
            </p:cNvSpPr>
            <p:nvPr/>
          </p:nvSpPr>
          <p:spPr bwMode="auto">
            <a:xfrm>
              <a:off x="533400" y="6035138"/>
              <a:ext cx="8077200" cy="646331"/>
            </a:xfrm>
            <a:prstGeom prst="rect">
              <a:avLst/>
            </a:prstGeom>
            <a:solidFill>
              <a:srgbClr val="FF0000"/>
            </a:solidFill>
            <a:ln w="9525">
              <a:noFill/>
              <a:miter lim="800000"/>
              <a:headEnd/>
              <a:tailEnd/>
            </a:ln>
          </p:spPr>
          <p:txBody>
            <a:bodyPr>
              <a:spAutoFit/>
            </a:bodyPr>
            <a:lstStyle/>
            <a:p>
              <a:r>
                <a:rPr lang="en-US" sz="3600" b="1" i="1">
                  <a:solidFill>
                    <a:schemeClr val="bg1"/>
                  </a:solidFill>
                </a:rPr>
                <a:t>Therefore average energy(</a:t>
              </a:r>
              <a:r>
                <a:rPr lang="en-US" sz="3600" b="1" i="1">
                  <a:solidFill>
                    <a:schemeClr val="bg1"/>
                  </a:solidFill>
                  <a:sym typeface="Symbol" pitchFamily="18" charset="2"/>
                </a:rPr>
                <a:t>)</a:t>
              </a:r>
              <a:r>
                <a:rPr lang="en-US" sz="3600" b="1" i="1">
                  <a:solidFill>
                    <a:schemeClr val="bg1"/>
                  </a:solidFill>
                </a:rPr>
                <a:t>=</a:t>
              </a:r>
              <a:r>
                <a:rPr lang="en-US" sz="3600" b="1" i="1">
                  <a:solidFill>
                    <a:schemeClr val="bg1"/>
                  </a:solidFill>
                  <a:sym typeface="Symbol" pitchFamily="18" charset="2"/>
                </a:rPr>
                <a:t> </a:t>
              </a:r>
              <a:r>
                <a:rPr lang="en-US" sz="3600" b="1" i="1">
                  <a:solidFill>
                    <a:schemeClr val="bg1"/>
                  </a:solidFill>
                </a:rPr>
                <a:t>E</a:t>
              </a:r>
              <a:r>
                <a:rPr lang="en-US" sz="3600" b="1" i="1" baseline="-25000">
                  <a:solidFill>
                    <a:schemeClr val="bg1"/>
                  </a:solidFill>
                </a:rPr>
                <a:t>n</a:t>
              </a:r>
              <a:r>
                <a:rPr lang="en-US" sz="3600" b="1" i="1">
                  <a:solidFill>
                    <a:schemeClr val="bg1"/>
                  </a:solidFill>
                </a:rPr>
                <a:t>/</a:t>
              </a:r>
              <a:r>
                <a:rPr lang="en-US" sz="3600" b="1" i="1">
                  <a:solidFill>
                    <a:schemeClr val="bg1"/>
                  </a:solidFill>
                  <a:sym typeface="Symbol" pitchFamily="18" charset="2"/>
                </a:rPr>
                <a:t> </a:t>
              </a:r>
              <a:r>
                <a:rPr lang="en-US" sz="3600" b="1" i="1">
                  <a:solidFill>
                    <a:schemeClr val="bg1"/>
                  </a:solidFill>
                </a:rPr>
                <a:t>N</a:t>
              </a:r>
              <a:r>
                <a:rPr lang="en-US" sz="3600" b="1" i="1" baseline="-25000">
                  <a:solidFill>
                    <a:schemeClr val="bg1"/>
                  </a:solidFill>
                </a:rPr>
                <a:t>n</a:t>
              </a:r>
            </a:p>
          </p:txBody>
        </p:sp>
        <p:cxnSp>
          <p:nvCxnSpPr>
            <p:cNvPr id="34849" name="Straight Connector 62"/>
            <p:cNvCxnSpPr>
              <a:cxnSpLocks noChangeShapeType="1"/>
            </p:cNvCxnSpPr>
            <p:nvPr/>
          </p:nvCxnSpPr>
          <p:spPr bwMode="auto">
            <a:xfrm>
              <a:off x="5741670" y="6247863"/>
              <a:ext cx="201930" cy="16"/>
            </a:xfrm>
            <a:prstGeom prst="line">
              <a:avLst/>
            </a:prstGeom>
            <a:noFill/>
            <a:ln w="53975" algn="ctr">
              <a:solidFill>
                <a:schemeClr val="bg1"/>
              </a:solidFill>
              <a:round/>
              <a:headEnd/>
              <a:tailEnd/>
            </a:ln>
          </p:spPr>
        </p:cxnSp>
      </p:grpSp>
      <p:cxnSp>
        <p:nvCxnSpPr>
          <p:cNvPr id="25623" name="Straight Connector 3"/>
          <p:cNvCxnSpPr>
            <a:cxnSpLocks noChangeShapeType="1"/>
          </p:cNvCxnSpPr>
          <p:nvPr/>
        </p:nvCxnSpPr>
        <p:spPr bwMode="auto">
          <a:xfrm>
            <a:off x="2957513" y="2084388"/>
            <a:ext cx="4038600" cy="1587"/>
          </a:xfrm>
          <a:prstGeom prst="line">
            <a:avLst/>
          </a:prstGeom>
          <a:noFill/>
          <a:ln w="28575" algn="ctr">
            <a:solidFill>
              <a:schemeClr val="tx1"/>
            </a:solidFill>
            <a:round/>
            <a:headEnd/>
            <a:tailEnd/>
          </a:ln>
        </p:spPr>
      </p:cxnSp>
      <p:cxnSp>
        <p:nvCxnSpPr>
          <p:cNvPr id="25624" name="Straight Connector 5"/>
          <p:cNvCxnSpPr>
            <a:cxnSpLocks noChangeShapeType="1"/>
          </p:cNvCxnSpPr>
          <p:nvPr/>
        </p:nvCxnSpPr>
        <p:spPr bwMode="auto">
          <a:xfrm>
            <a:off x="2957513" y="3197225"/>
            <a:ext cx="4038600" cy="3175"/>
          </a:xfrm>
          <a:prstGeom prst="line">
            <a:avLst/>
          </a:prstGeom>
          <a:noFill/>
          <a:ln w="28575" algn="ctr">
            <a:solidFill>
              <a:schemeClr val="tx1"/>
            </a:solidFill>
            <a:round/>
            <a:headEnd/>
            <a:tailEnd/>
          </a:ln>
        </p:spPr>
      </p:cxnSp>
      <p:cxnSp>
        <p:nvCxnSpPr>
          <p:cNvPr id="25625" name="Straight Connector 6"/>
          <p:cNvCxnSpPr>
            <a:cxnSpLocks noChangeShapeType="1"/>
          </p:cNvCxnSpPr>
          <p:nvPr/>
        </p:nvCxnSpPr>
        <p:spPr bwMode="auto">
          <a:xfrm>
            <a:off x="2971800" y="4375150"/>
            <a:ext cx="4038600" cy="1588"/>
          </a:xfrm>
          <a:prstGeom prst="line">
            <a:avLst/>
          </a:prstGeom>
          <a:noFill/>
          <a:ln w="28575" algn="ctr">
            <a:solidFill>
              <a:schemeClr val="tx1"/>
            </a:solidFill>
            <a:round/>
            <a:headEnd/>
            <a:tailEnd/>
          </a:ln>
        </p:spPr>
      </p:cxnSp>
      <p:cxnSp>
        <p:nvCxnSpPr>
          <p:cNvPr id="25626" name="Straight Connector 7"/>
          <p:cNvCxnSpPr>
            <a:cxnSpLocks noChangeShapeType="1"/>
          </p:cNvCxnSpPr>
          <p:nvPr/>
        </p:nvCxnSpPr>
        <p:spPr bwMode="auto">
          <a:xfrm>
            <a:off x="2957513" y="5511800"/>
            <a:ext cx="4038600" cy="3175"/>
          </a:xfrm>
          <a:prstGeom prst="line">
            <a:avLst/>
          </a:prstGeom>
          <a:noFill/>
          <a:ln w="28575" algn="ctr">
            <a:solidFill>
              <a:schemeClr val="tx1"/>
            </a:solidFill>
            <a:round/>
            <a:headEnd/>
            <a:tailEnd/>
          </a:ln>
        </p:spPr>
      </p:cxnSp>
      <p:grpSp>
        <p:nvGrpSpPr>
          <p:cNvPr id="11" name="Group 18"/>
          <p:cNvGrpSpPr>
            <a:grpSpLocks/>
          </p:cNvGrpSpPr>
          <p:nvPr/>
        </p:nvGrpSpPr>
        <p:grpSpPr bwMode="auto">
          <a:xfrm>
            <a:off x="4786313" y="4329113"/>
            <a:ext cx="466725" cy="84137"/>
            <a:chOff x="4714875" y="4972928"/>
            <a:chExt cx="466725" cy="84408"/>
          </a:xfrm>
        </p:grpSpPr>
        <p:sp>
          <p:nvSpPr>
            <p:cNvPr id="34846" name="Oval 21"/>
            <p:cNvSpPr>
              <a:spLocks noChangeAspect="1"/>
            </p:cNvSpPr>
            <p:nvPr/>
          </p:nvSpPr>
          <p:spPr bwMode="auto">
            <a:xfrm>
              <a:off x="4714875" y="4972928"/>
              <a:ext cx="85725" cy="76200"/>
            </a:xfrm>
            <a:prstGeom prst="ellipse">
              <a:avLst/>
            </a:prstGeom>
            <a:solidFill>
              <a:schemeClr val="tx1"/>
            </a:solidFill>
            <a:ln w="9525" algn="ctr">
              <a:solidFill>
                <a:schemeClr val="tx1"/>
              </a:solidFill>
              <a:round/>
              <a:headEnd/>
              <a:tailEnd/>
            </a:ln>
          </p:spPr>
          <p:txBody>
            <a:bodyPr/>
            <a:lstStyle/>
            <a:p>
              <a:endParaRPr lang="en-US"/>
            </a:p>
          </p:txBody>
        </p:sp>
        <p:sp>
          <p:nvSpPr>
            <p:cNvPr id="34847" name="Oval 22"/>
            <p:cNvSpPr>
              <a:spLocks noChangeAspect="1"/>
            </p:cNvSpPr>
            <p:nvPr/>
          </p:nvSpPr>
          <p:spPr bwMode="auto">
            <a:xfrm>
              <a:off x="5095875" y="4981136"/>
              <a:ext cx="85725" cy="76200"/>
            </a:xfrm>
            <a:prstGeom prst="ellipse">
              <a:avLst/>
            </a:prstGeom>
            <a:solidFill>
              <a:schemeClr val="tx1"/>
            </a:solidFill>
            <a:ln w="9525" algn="ctr">
              <a:solidFill>
                <a:schemeClr val="tx1"/>
              </a:solidFill>
              <a:round/>
              <a:headEnd/>
              <a:tailEnd/>
            </a:ln>
          </p:spPr>
          <p:txBody>
            <a:bodyPr/>
            <a:lstStyle/>
            <a:p>
              <a:endParaRPr lang="en-US"/>
            </a:p>
          </p:txBody>
        </p:sp>
      </p:grpSp>
      <p:sp>
        <p:nvSpPr>
          <p:cNvPr id="66" name="Rectangle 65"/>
          <p:cNvSpPr/>
          <p:nvPr/>
        </p:nvSpPr>
        <p:spPr>
          <a:xfrm>
            <a:off x="381000" y="762000"/>
            <a:ext cx="1046440" cy="4114800"/>
          </a:xfrm>
          <a:prstGeom prst="rect">
            <a:avLst/>
          </a:prstGeom>
        </p:spPr>
        <p:txBody>
          <a:bodyPr vert="vert270">
            <a:spAutoFit/>
          </a:bodyPr>
          <a:lstStyle/>
          <a:p>
            <a:pPr>
              <a:defRPr/>
            </a:pPr>
            <a:r>
              <a:rPr lang="en-US" dirty="0"/>
              <a:t>Total number of resonators (N)=</a:t>
            </a:r>
            <a:r>
              <a:rPr lang="en-US" b="1" dirty="0"/>
              <a:t>N</a:t>
            </a:r>
            <a:r>
              <a:rPr lang="en-US" b="1" baseline="-25000" dirty="0"/>
              <a:t>o</a:t>
            </a:r>
            <a:r>
              <a:rPr lang="en-US" b="1" dirty="0"/>
              <a:t>+N</a:t>
            </a:r>
            <a:r>
              <a:rPr lang="en-US" b="1" baseline="-25000" dirty="0"/>
              <a:t>1</a:t>
            </a:r>
            <a:r>
              <a:rPr lang="en-US" b="1" dirty="0"/>
              <a:t>+N</a:t>
            </a:r>
            <a:r>
              <a:rPr lang="en-US" b="1" baseline="-25000" dirty="0"/>
              <a:t>2</a:t>
            </a:r>
            <a:r>
              <a:rPr lang="en-US" b="1" dirty="0"/>
              <a:t>+N</a:t>
            </a:r>
            <a:r>
              <a:rPr lang="en-US" b="1" baseline="-25000" dirty="0"/>
              <a:t>3</a:t>
            </a:r>
            <a:r>
              <a:rPr lang="en-US" b="1" dirty="0"/>
              <a:t>…+</a:t>
            </a:r>
            <a:r>
              <a:rPr lang="en-US" b="1" dirty="0" err="1"/>
              <a:t>N</a:t>
            </a:r>
            <a:r>
              <a:rPr lang="en-US" b="1" baseline="-25000" dirty="0" err="1"/>
              <a:t>n</a:t>
            </a:r>
            <a:endParaRPr lang="en-US" b="1" baseline="-25000" dirty="0"/>
          </a:p>
        </p:txBody>
      </p:sp>
      <p:sp>
        <p:nvSpPr>
          <p:cNvPr id="67" name="Rectangle 66"/>
          <p:cNvSpPr/>
          <p:nvPr/>
        </p:nvSpPr>
        <p:spPr>
          <a:xfrm>
            <a:off x="7772400" y="533400"/>
            <a:ext cx="1046440" cy="4953000"/>
          </a:xfrm>
          <a:prstGeom prst="rect">
            <a:avLst/>
          </a:prstGeom>
        </p:spPr>
        <p:txBody>
          <a:bodyPr vert="vert270">
            <a:spAutoFit/>
          </a:bodyPr>
          <a:lstStyle/>
          <a:p>
            <a:pPr>
              <a:defRPr/>
            </a:pPr>
            <a:r>
              <a:rPr lang="en-US" dirty="0"/>
              <a:t>Total Energy (E) =</a:t>
            </a:r>
            <a:r>
              <a:rPr lang="en-US" b="1" dirty="0"/>
              <a:t> N</a:t>
            </a:r>
            <a:r>
              <a:rPr lang="en-US" b="1" baseline="-25000" dirty="0"/>
              <a:t>o</a:t>
            </a:r>
            <a:r>
              <a:rPr lang="en-US" b="1" dirty="0"/>
              <a:t>E</a:t>
            </a:r>
            <a:r>
              <a:rPr lang="en-US" b="1" baseline="-25000" dirty="0"/>
              <a:t>o</a:t>
            </a:r>
            <a:r>
              <a:rPr lang="en-US" b="1" dirty="0"/>
              <a:t>+N</a:t>
            </a:r>
            <a:r>
              <a:rPr lang="en-US" b="1" baseline="-25000" dirty="0"/>
              <a:t>1</a:t>
            </a:r>
            <a:r>
              <a:rPr lang="en-US" b="1" dirty="0"/>
              <a:t>E</a:t>
            </a:r>
            <a:r>
              <a:rPr lang="en-US" b="1" baseline="-25000" dirty="0"/>
              <a:t>1</a:t>
            </a:r>
            <a:r>
              <a:rPr lang="en-US" b="1" dirty="0"/>
              <a:t>+N</a:t>
            </a:r>
            <a:r>
              <a:rPr lang="en-US" b="1" baseline="-25000" dirty="0"/>
              <a:t>2</a:t>
            </a:r>
            <a:r>
              <a:rPr lang="en-US" b="1" dirty="0"/>
              <a:t>E</a:t>
            </a:r>
            <a:r>
              <a:rPr lang="en-US" b="1" baseline="-25000" dirty="0"/>
              <a:t>2</a:t>
            </a:r>
            <a:r>
              <a:rPr lang="en-US" b="1" dirty="0"/>
              <a:t>+N</a:t>
            </a:r>
            <a:r>
              <a:rPr lang="en-US" b="1" baseline="-25000" dirty="0"/>
              <a:t>3</a:t>
            </a:r>
            <a:r>
              <a:rPr lang="en-US" b="1" dirty="0"/>
              <a:t>E</a:t>
            </a:r>
            <a:r>
              <a:rPr lang="en-US" b="1" baseline="-25000" dirty="0"/>
              <a:t>3</a:t>
            </a:r>
            <a:r>
              <a:rPr lang="en-US" b="1" dirty="0"/>
              <a:t>…+</a:t>
            </a:r>
            <a:r>
              <a:rPr lang="en-US" b="1" dirty="0" err="1"/>
              <a:t>N</a:t>
            </a:r>
            <a:r>
              <a:rPr lang="en-US" b="1" baseline="-25000" dirty="0" err="1"/>
              <a:t>n</a:t>
            </a:r>
            <a:r>
              <a:rPr lang="en-US" b="1" dirty="0" err="1"/>
              <a:t>E</a:t>
            </a:r>
            <a:r>
              <a:rPr lang="en-US" b="1" baseline="-25000" dirty="0" err="1"/>
              <a:t>n</a:t>
            </a: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626"/>
                                        </p:tgtEl>
                                        <p:attrNameLst>
                                          <p:attrName>style.visibility</p:attrName>
                                        </p:attrNameLst>
                                      </p:cBhvr>
                                      <p:to>
                                        <p:strVal val="visible"/>
                                      </p:to>
                                    </p:set>
                                    <p:animEffect transition="in" filter="dissolve">
                                      <p:cBhvr>
                                        <p:cTn id="7" dur="500"/>
                                        <p:tgtEl>
                                          <p:spTgt spid="2562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5610"/>
                                        </p:tgtEl>
                                        <p:attrNameLst>
                                          <p:attrName>style.visibility</p:attrName>
                                        </p:attrNameLst>
                                      </p:cBhvr>
                                      <p:to>
                                        <p:strVal val="visible"/>
                                      </p:to>
                                    </p:set>
                                    <p:animEffect transition="in" filter="dissolve">
                                      <p:cBhvr>
                                        <p:cTn id="10" dur="500"/>
                                        <p:tgtEl>
                                          <p:spTgt spid="25610"/>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25625"/>
                                        </p:tgtEl>
                                        <p:attrNameLst>
                                          <p:attrName>style.visibility</p:attrName>
                                        </p:attrNameLst>
                                      </p:cBhvr>
                                      <p:to>
                                        <p:strVal val="visible"/>
                                      </p:to>
                                    </p:set>
                                    <p:animEffect transition="in" filter="dissolve">
                                      <p:cBhvr>
                                        <p:cTn id="14" dur="500"/>
                                        <p:tgtEl>
                                          <p:spTgt spid="25625"/>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25611"/>
                                        </p:tgtEl>
                                        <p:attrNameLst>
                                          <p:attrName>style.visibility</p:attrName>
                                        </p:attrNameLst>
                                      </p:cBhvr>
                                      <p:to>
                                        <p:strVal val="visible"/>
                                      </p:to>
                                    </p:set>
                                    <p:animEffect transition="in" filter="dissolve">
                                      <p:cBhvr>
                                        <p:cTn id="17" dur="500"/>
                                        <p:tgtEl>
                                          <p:spTgt spid="25611"/>
                                        </p:tgtEl>
                                      </p:cBhvr>
                                    </p:animEffect>
                                  </p:childTnLst>
                                </p:cTn>
                              </p:par>
                            </p:childTnLst>
                          </p:cTn>
                        </p:par>
                        <p:par>
                          <p:cTn id="18" fill="hold">
                            <p:stCondLst>
                              <p:cond delay="1000"/>
                            </p:stCondLst>
                            <p:childTnLst>
                              <p:par>
                                <p:cTn id="19" presetID="9" presetClass="entr" presetSubtype="0" fill="hold" nodeType="afterEffect">
                                  <p:stCondLst>
                                    <p:cond delay="0"/>
                                  </p:stCondLst>
                                  <p:childTnLst>
                                    <p:set>
                                      <p:cBhvr>
                                        <p:cTn id="20" dur="1" fill="hold">
                                          <p:stCondLst>
                                            <p:cond delay="0"/>
                                          </p:stCondLst>
                                        </p:cTn>
                                        <p:tgtEl>
                                          <p:spTgt spid="25624"/>
                                        </p:tgtEl>
                                        <p:attrNameLst>
                                          <p:attrName>style.visibility</p:attrName>
                                        </p:attrNameLst>
                                      </p:cBhvr>
                                      <p:to>
                                        <p:strVal val="visible"/>
                                      </p:to>
                                    </p:set>
                                    <p:animEffect transition="in" filter="dissolve">
                                      <p:cBhvr>
                                        <p:cTn id="21" dur="500"/>
                                        <p:tgtEl>
                                          <p:spTgt spid="2562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5612"/>
                                        </p:tgtEl>
                                        <p:attrNameLst>
                                          <p:attrName>style.visibility</p:attrName>
                                        </p:attrNameLst>
                                      </p:cBhvr>
                                      <p:to>
                                        <p:strVal val="visible"/>
                                      </p:to>
                                    </p:set>
                                    <p:animEffect transition="in" filter="dissolve">
                                      <p:cBhvr>
                                        <p:cTn id="24" dur="500"/>
                                        <p:tgtEl>
                                          <p:spTgt spid="25612"/>
                                        </p:tgtEl>
                                      </p:cBhvr>
                                    </p:animEffect>
                                  </p:childTnLst>
                                </p:cTn>
                              </p:par>
                            </p:childTnLst>
                          </p:cTn>
                        </p:par>
                        <p:par>
                          <p:cTn id="25" fill="hold">
                            <p:stCondLst>
                              <p:cond delay="1500"/>
                            </p:stCondLst>
                            <p:childTnLst>
                              <p:par>
                                <p:cTn id="26" presetID="9" presetClass="entr" presetSubtype="0" fill="hold" nodeType="afterEffect">
                                  <p:stCondLst>
                                    <p:cond delay="0"/>
                                  </p:stCondLst>
                                  <p:childTnLst>
                                    <p:set>
                                      <p:cBhvr>
                                        <p:cTn id="27" dur="1" fill="hold">
                                          <p:stCondLst>
                                            <p:cond delay="0"/>
                                          </p:stCondLst>
                                        </p:cTn>
                                        <p:tgtEl>
                                          <p:spTgt spid="25623"/>
                                        </p:tgtEl>
                                        <p:attrNameLst>
                                          <p:attrName>style.visibility</p:attrName>
                                        </p:attrNameLst>
                                      </p:cBhvr>
                                      <p:to>
                                        <p:strVal val="visible"/>
                                      </p:to>
                                    </p:set>
                                    <p:animEffect transition="in" filter="dissolve">
                                      <p:cBhvr>
                                        <p:cTn id="28" dur="500"/>
                                        <p:tgtEl>
                                          <p:spTgt spid="25623"/>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5613"/>
                                        </p:tgtEl>
                                        <p:attrNameLst>
                                          <p:attrName>style.visibility</p:attrName>
                                        </p:attrNameLst>
                                      </p:cBhvr>
                                      <p:to>
                                        <p:strVal val="visible"/>
                                      </p:to>
                                    </p:set>
                                    <p:animEffect transition="in" filter="dissolve">
                                      <p:cBhvr>
                                        <p:cTn id="31" dur="500"/>
                                        <p:tgtEl>
                                          <p:spTgt spid="25613"/>
                                        </p:tgtEl>
                                      </p:cBhvr>
                                    </p:animEffect>
                                  </p:childTnLst>
                                </p:cTn>
                              </p:par>
                            </p:childTnLst>
                          </p:cTn>
                        </p:par>
                        <p:par>
                          <p:cTn id="32" fill="hold">
                            <p:stCondLst>
                              <p:cond delay="2000"/>
                            </p:stCondLst>
                            <p:childTnLst>
                              <p:par>
                                <p:cTn id="33" presetID="9" presetClass="entr" presetSubtype="0" fill="hold" nodeType="afterEffect">
                                  <p:stCondLst>
                                    <p:cond delay="0"/>
                                  </p:stCondLst>
                                  <p:childTnLst>
                                    <p:set>
                                      <p:cBhvr>
                                        <p:cTn id="34" dur="1" fill="hold">
                                          <p:stCondLst>
                                            <p:cond delay="0"/>
                                          </p:stCondLst>
                                        </p:cTn>
                                        <p:tgtEl>
                                          <p:spTgt spid="25616"/>
                                        </p:tgtEl>
                                        <p:attrNameLst>
                                          <p:attrName>style.visibility</p:attrName>
                                        </p:attrNameLst>
                                      </p:cBhvr>
                                      <p:to>
                                        <p:strVal val="visible"/>
                                      </p:to>
                                    </p:set>
                                    <p:animEffect transition="in" filter="dissolve">
                                      <p:cBhvr>
                                        <p:cTn id="35" dur="500"/>
                                        <p:tgtEl>
                                          <p:spTgt spid="25616"/>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5614"/>
                                        </p:tgtEl>
                                        <p:attrNameLst>
                                          <p:attrName>style.visibility</p:attrName>
                                        </p:attrNameLst>
                                      </p:cBhvr>
                                      <p:to>
                                        <p:strVal val="visible"/>
                                      </p:to>
                                    </p:set>
                                    <p:animEffect transition="in" filter="dissolve">
                                      <p:cBhvr>
                                        <p:cTn id="38" dur="500"/>
                                        <p:tgtEl>
                                          <p:spTgt spid="25614"/>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dissolve">
                                      <p:cBhvr>
                                        <p:cTn id="43" dur="2000"/>
                                        <p:tgtEl>
                                          <p:spTgt spid="2"/>
                                        </p:tgtEl>
                                      </p:cBhvr>
                                    </p:animEffect>
                                  </p:childTnLst>
                                </p:cTn>
                              </p:par>
                            </p:childTnLst>
                          </p:cTn>
                        </p:par>
                        <p:par>
                          <p:cTn id="44" fill="hold">
                            <p:stCondLst>
                              <p:cond delay="2000"/>
                            </p:stCondLst>
                            <p:childTnLst>
                              <p:par>
                                <p:cTn id="45" presetID="9" presetClass="entr" presetSubtype="0"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ssolve">
                                      <p:cBhvr>
                                        <p:cTn id="47" dur="2000"/>
                                        <p:tgtEl>
                                          <p:spTgt spid="11"/>
                                        </p:tgtEl>
                                      </p:cBhvr>
                                    </p:animEffect>
                                  </p:childTnLst>
                                </p:cTn>
                              </p:par>
                            </p:childTnLst>
                          </p:cTn>
                        </p:par>
                        <p:par>
                          <p:cTn id="48" fill="hold">
                            <p:stCondLst>
                              <p:cond delay="4000"/>
                            </p:stCondLst>
                            <p:childTnLst>
                              <p:par>
                                <p:cTn id="49" presetID="9" presetClass="entr" presetSubtype="0" fill="hold"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dissolve">
                                      <p:cBhvr>
                                        <p:cTn id="51" dur="20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dissolve">
                                      <p:cBhvr>
                                        <p:cTn id="56" dur="2000"/>
                                        <p:tgtEl>
                                          <p:spTgt spid="3"/>
                                        </p:tgtEl>
                                      </p:cBhvr>
                                    </p:animEffect>
                                  </p:childTnLst>
                                </p:cTn>
                              </p:par>
                            </p:childTnLst>
                          </p:cTn>
                        </p:par>
                        <p:par>
                          <p:cTn id="57" fill="hold">
                            <p:stCondLst>
                              <p:cond delay="2000"/>
                            </p:stCondLst>
                            <p:childTnLst>
                              <p:par>
                                <p:cTn id="58" presetID="9" presetClass="entr" presetSubtype="0" fill="hold" grpId="0" nodeType="afterEffect">
                                  <p:stCondLst>
                                    <p:cond delay="0"/>
                                  </p:stCondLst>
                                  <p:childTnLst>
                                    <p:set>
                                      <p:cBhvr>
                                        <p:cTn id="59" dur="1" fill="hold">
                                          <p:stCondLst>
                                            <p:cond delay="0"/>
                                          </p:stCondLst>
                                        </p:cTn>
                                        <p:tgtEl>
                                          <p:spTgt spid="25607"/>
                                        </p:tgtEl>
                                        <p:attrNameLst>
                                          <p:attrName>style.visibility</p:attrName>
                                        </p:attrNameLst>
                                      </p:cBhvr>
                                      <p:to>
                                        <p:strVal val="visible"/>
                                      </p:to>
                                    </p:set>
                                    <p:animEffect transition="in" filter="dissolve">
                                      <p:cBhvr>
                                        <p:cTn id="60" dur="2000"/>
                                        <p:tgtEl>
                                          <p:spTgt spid="25607"/>
                                        </p:tgtEl>
                                      </p:cBhvr>
                                    </p:animEffect>
                                  </p:childTnLst>
                                </p:cTn>
                              </p:par>
                            </p:childTnLst>
                          </p:cTn>
                        </p:par>
                        <p:par>
                          <p:cTn id="61" fill="hold">
                            <p:stCondLst>
                              <p:cond delay="4000"/>
                            </p:stCondLst>
                            <p:childTnLst>
                              <p:par>
                                <p:cTn id="62" presetID="9" presetClass="entr" presetSubtype="0" fill="hold" grpId="0" nodeType="afterEffect">
                                  <p:stCondLst>
                                    <p:cond delay="0"/>
                                  </p:stCondLst>
                                  <p:childTnLst>
                                    <p:set>
                                      <p:cBhvr>
                                        <p:cTn id="63" dur="1" fill="hold">
                                          <p:stCondLst>
                                            <p:cond delay="0"/>
                                          </p:stCondLst>
                                        </p:cTn>
                                        <p:tgtEl>
                                          <p:spTgt spid="25608"/>
                                        </p:tgtEl>
                                        <p:attrNameLst>
                                          <p:attrName>style.visibility</p:attrName>
                                        </p:attrNameLst>
                                      </p:cBhvr>
                                      <p:to>
                                        <p:strVal val="visible"/>
                                      </p:to>
                                    </p:set>
                                    <p:animEffect transition="in" filter="dissolve">
                                      <p:cBhvr>
                                        <p:cTn id="64" dur="2000"/>
                                        <p:tgtEl>
                                          <p:spTgt spid="25608"/>
                                        </p:tgtEl>
                                      </p:cBhvr>
                                    </p:animEffect>
                                  </p:childTnLst>
                                </p:cTn>
                              </p:par>
                            </p:childTnLst>
                          </p:cTn>
                        </p:par>
                        <p:par>
                          <p:cTn id="65" fill="hold">
                            <p:stCondLst>
                              <p:cond delay="6000"/>
                            </p:stCondLst>
                            <p:childTnLst>
                              <p:par>
                                <p:cTn id="66" presetID="9" presetClass="entr" presetSubtype="0" fill="hold" grpId="0" nodeType="afterEffect">
                                  <p:stCondLst>
                                    <p:cond delay="0"/>
                                  </p:stCondLst>
                                  <p:childTnLst>
                                    <p:set>
                                      <p:cBhvr>
                                        <p:cTn id="67" dur="1" fill="hold">
                                          <p:stCondLst>
                                            <p:cond delay="0"/>
                                          </p:stCondLst>
                                        </p:cTn>
                                        <p:tgtEl>
                                          <p:spTgt spid="25609"/>
                                        </p:tgtEl>
                                        <p:attrNameLst>
                                          <p:attrName>style.visibility</p:attrName>
                                        </p:attrNameLst>
                                      </p:cBhvr>
                                      <p:to>
                                        <p:strVal val="visible"/>
                                      </p:to>
                                    </p:set>
                                    <p:animEffect transition="in" filter="dissolve">
                                      <p:cBhvr>
                                        <p:cTn id="68" dur="2000"/>
                                        <p:tgtEl>
                                          <p:spTgt spid="25609"/>
                                        </p:tgtEl>
                                      </p:cBhvr>
                                    </p:animEffect>
                                  </p:childTnLst>
                                </p:cTn>
                              </p:par>
                            </p:childTnLst>
                          </p:cTn>
                        </p:par>
                        <p:par>
                          <p:cTn id="69" fill="hold">
                            <p:stCondLst>
                              <p:cond delay="8000"/>
                            </p:stCondLst>
                            <p:childTnLst>
                              <p:par>
                                <p:cTn id="70" presetID="9" presetClass="entr" presetSubtype="0" fill="hold" grpId="0" nodeType="afterEffect">
                                  <p:stCondLst>
                                    <p:cond delay="0"/>
                                  </p:stCondLst>
                                  <p:childTnLst>
                                    <p:set>
                                      <p:cBhvr>
                                        <p:cTn id="71" dur="1" fill="hold">
                                          <p:stCondLst>
                                            <p:cond delay="0"/>
                                          </p:stCondLst>
                                        </p:cTn>
                                        <p:tgtEl>
                                          <p:spTgt spid="25615"/>
                                        </p:tgtEl>
                                        <p:attrNameLst>
                                          <p:attrName>style.visibility</p:attrName>
                                        </p:attrNameLst>
                                      </p:cBhvr>
                                      <p:to>
                                        <p:strVal val="visible"/>
                                      </p:to>
                                    </p:set>
                                    <p:animEffect transition="in" filter="dissolve">
                                      <p:cBhvr>
                                        <p:cTn id="72" dur="2000"/>
                                        <p:tgtEl>
                                          <p:spTgt spid="25615"/>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66"/>
                                        </p:tgtEl>
                                        <p:attrNameLst>
                                          <p:attrName>style.visibility</p:attrName>
                                        </p:attrNameLst>
                                      </p:cBhvr>
                                      <p:to>
                                        <p:strVal val="visible"/>
                                      </p:to>
                                    </p:set>
                                    <p:animEffect transition="in" filter="dissolve">
                                      <p:cBhvr>
                                        <p:cTn id="77" dur="500"/>
                                        <p:tgtEl>
                                          <p:spTgt spid="66"/>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nodeType="clickEffect">
                                  <p:stCondLst>
                                    <p:cond delay="0"/>
                                  </p:stCondLst>
                                  <p:childTnLst>
                                    <p:set>
                                      <p:cBhvr>
                                        <p:cTn id="81" dur="1" fill="hold">
                                          <p:stCondLst>
                                            <p:cond delay="0"/>
                                          </p:stCondLst>
                                        </p:cTn>
                                        <p:tgtEl>
                                          <p:spTgt spid="67"/>
                                        </p:tgtEl>
                                        <p:attrNameLst>
                                          <p:attrName>style.visibility</p:attrName>
                                        </p:attrNameLst>
                                      </p:cBhvr>
                                      <p:to>
                                        <p:strVal val="visible"/>
                                      </p:to>
                                    </p:set>
                                    <p:animEffect transition="in" filter="dissolve">
                                      <p:cBhvr>
                                        <p:cTn id="82" dur="500"/>
                                        <p:tgtEl>
                                          <p:spTgt spid="67"/>
                                        </p:tgtEl>
                                      </p:cBhvr>
                                    </p:animEffect>
                                  </p:childTnLst>
                                </p:cTn>
                              </p:par>
                            </p:childTnLst>
                          </p:cTn>
                        </p:par>
                      </p:childTnLst>
                    </p:cTn>
                  </p:par>
                  <p:par>
                    <p:cTn id="83" fill="hold">
                      <p:stCondLst>
                        <p:cond delay="indefinite"/>
                      </p:stCondLst>
                      <p:childTnLst>
                        <p:par>
                          <p:cTn id="84" fill="hold">
                            <p:stCondLst>
                              <p:cond delay="0"/>
                            </p:stCondLst>
                            <p:childTnLst>
                              <p:par>
                                <p:cTn id="85" presetID="29" presetClass="entr" presetSubtype="0" fill="hold" nodeType="clickEffect">
                                  <p:stCondLst>
                                    <p:cond delay="0"/>
                                  </p:stCondLst>
                                  <p:childTnLst>
                                    <p:set>
                                      <p:cBhvr>
                                        <p:cTn id="86" dur="1" fill="hold">
                                          <p:stCondLst>
                                            <p:cond delay="0"/>
                                          </p:stCondLst>
                                        </p:cTn>
                                        <p:tgtEl>
                                          <p:spTgt spid="10"/>
                                        </p:tgtEl>
                                        <p:attrNameLst>
                                          <p:attrName>style.visibility</p:attrName>
                                        </p:attrNameLst>
                                      </p:cBhvr>
                                      <p:to>
                                        <p:strVal val="visible"/>
                                      </p:to>
                                    </p:set>
                                    <p:anim calcmode="lin" valueType="num">
                                      <p:cBhvr>
                                        <p:cTn id="87" dur="1000" fill="hold"/>
                                        <p:tgtEl>
                                          <p:spTgt spid="10"/>
                                        </p:tgtEl>
                                        <p:attrNameLst>
                                          <p:attrName>ppt_x</p:attrName>
                                        </p:attrNameLst>
                                      </p:cBhvr>
                                      <p:tavLst>
                                        <p:tav tm="0">
                                          <p:val>
                                            <p:strVal val="#ppt_x-.2"/>
                                          </p:val>
                                        </p:tav>
                                        <p:tav tm="100000">
                                          <p:val>
                                            <p:strVal val="#ppt_x"/>
                                          </p:val>
                                        </p:tav>
                                      </p:tavLst>
                                    </p:anim>
                                    <p:anim calcmode="lin" valueType="num">
                                      <p:cBhvr>
                                        <p:cTn id="8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8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607" grpId="0"/>
      <p:bldP spid="25608" grpId="0"/>
      <p:bldP spid="25609" grpId="0"/>
      <p:bldP spid="25610" grpId="0"/>
      <p:bldP spid="25611" grpId="0"/>
      <p:bldP spid="25612" grpId="0"/>
      <p:bldP spid="25613" grpId="0"/>
      <p:bldP spid="25614" grpId="0"/>
      <p:bldP spid="2561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6"/>
          <p:cNvSpPr txBox="1">
            <a:spLocks noChangeArrowheads="1"/>
          </p:cNvSpPr>
          <p:nvPr/>
        </p:nvSpPr>
        <p:spPr bwMode="auto">
          <a:xfrm>
            <a:off x="0" y="5800725"/>
            <a:ext cx="8915400" cy="523875"/>
          </a:xfrm>
          <a:prstGeom prst="rect">
            <a:avLst/>
          </a:prstGeom>
          <a:noFill/>
          <a:ln w="9525">
            <a:noFill/>
            <a:miter lim="800000"/>
            <a:headEnd/>
            <a:tailEnd/>
          </a:ln>
        </p:spPr>
        <p:txBody>
          <a:bodyPr>
            <a:spAutoFit/>
          </a:bodyPr>
          <a:lstStyle/>
          <a:p>
            <a:pPr algn="just"/>
            <a:r>
              <a:rPr lang="en-US" i="1">
                <a:solidFill>
                  <a:srgbClr val="FF0000"/>
                </a:solidFill>
                <a:sym typeface="Symbol" pitchFamily="18" charset="2"/>
              </a:rPr>
              <a:t> </a:t>
            </a:r>
            <a:r>
              <a:rPr lang="en-US" i="1">
                <a:solidFill>
                  <a:srgbClr val="FF0000"/>
                </a:solidFill>
              </a:rPr>
              <a:t>av. Energy of a resonator will be </a:t>
            </a:r>
          </a:p>
        </p:txBody>
      </p:sp>
      <p:pic>
        <p:nvPicPr>
          <p:cNvPr id="8202" name="Picture 2"/>
          <p:cNvPicPr>
            <a:picLocks noChangeAspect="1" noChangeArrowheads="1"/>
          </p:cNvPicPr>
          <p:nvPr/>
        </p:nvPicPr>
        <p:blipFill>
          <a:blip r:embed="rId3" cstate="print"/>
          <a:srcRect/>
          <a:stretch>
            <a:fillRect/>
          </a:stretch>
        </p:blipFill>
        <p:spPr bwMode="auto">
          <a:xfrm>
            <a:off x="6249988" y="88900"/>
            <a:ext cx="2894012" cy="2349500"/>
          </a:xfrm>
          <a:prstGeom prst="rect">
            <a:avLst/>
          </a:prstGeom>
          <a:noFill/>
          <a:ln w="9525">
            <a:noFill/>
            <a:miter lim="800000"/>
            <a:headEnd/>
            <a:tailEnd/>
          </a:ln>
        </p:spPr>
      </p:pic>
      <p:sp>
        <p:nvSpPr>
          <p:cNvPr id="8203" name="Rectangle 2"/>
          <p:cNvSpPr>
            <a:spLocks noChangeArrowheads="1"/>
          </p:cNvSpPr>
          <p:nvPr/>
        </p:nvSpPr>
        <p:spPr bwMode="auto">
          <a:xfrm>
            <a:off x="0" y="0"/>
            <a:ext cx="9144000" cy="523875"/>
          </a:xfrm>
          <a:prstGeom prst="rect">
            <a:avLst/>
          </a:prstGeom>
          <a:noFill/>
          <a:ln w="9525">
            <a:noFill/>
            <a:miter lim="800000"/>
            <a:headEnd/>
            <a:tailEnd/>
          </a:ln>
        </p:spPr>
        <p:txBody>
          <a:bodyPr>
            <a:spAutoFit/>
          </a:bodyPr>
          <a:lstStyle/>
          <a:p>
            <a:pPr algn="just"/>
            <a:r>
              <a:rPr lang="en-US" b="1"/>
              <a:t>Average energy of Planck's oscillator:</a:t>
            </a:r>
            <a:endParaRPr lang="en-US"/>
          </a:p>
        </p:txBody>
      </p:sp>
      <p:sp>
        <p:nvSpPr>
          <p:cNvPr id="5127" name="Rectangle 3"/>
          <p:cNvSpPr>
            <a:spLocks noChangeArrowheads="1"/>
          </p:cNvSpPr>
          <p:nvPr/>
        </p:nvSpPr>
        <p:spPr bwMode="auto">
          <a:xfrm>
            <a:off x="0" y="457200"/>
            <a:ext cx="6248400" cy="1323975"/>
          </a:xfrm>
          <a:prstGeom prst="rect">
            <a:avLst/>
          </a:prstGeom>
          <a:noFill/>
          <a:ln w="9525">
            <a:noFill/>
            <a:miter lim="800000"/>
            <a:headEnd/>
            <a:tailEnd/>
          </a:ln>
        </p:spPr>
        <p:txBody>
          <a:bodyPr>
            <a:spAutoFit/>
          </a:bodyPr>
          <a:lstStyle/>
          <a:p>
            <a:pPr algn="just"/>
            <a:r>
              <a:rPr lang="en-US" sz="2000"/>
              <a:t>According to Maxwell's law of molecular motion, </a:t>
            </a:r>
          </a:p>
          <a:p>
            <a:pPr algn="just"/>
            <a:r>
              <a:rPr lang="en-US" sz="2000"/>
              <a:t>If </a:t>
            </a:r>
            <a:r>
              <a:rPr lang="en-US" sz="2000" i="1">
                <a:solidFill>
                  <a:srgbClr val="FF0000"/>
                </a:solidFill>
              </a:rPr>
              <a:t>N</a:t>
            </a:r>
            <a:r>
              <a:rPr lang="en-US" sz="2000" i="1" baseline="-25000">
                <a:solidFill>
                  <a:srgbClr val="FF0000"/>
                </a:solidFill>
              </a:rPr>
              <a:t>o</a:t>
            </a:r>
            <a:r>
              <a:rPr lang="en-US" sz="2000" i="1">
                <a:solidFill>
                  <a:srgbClr val="FF0000"/>
                </a:solidFill>
              </a:rPr>
              <a:t> </a:t>
            </a:r>
            <a:r>
              <a:rPr lang="en-US" sz="2000" i="1">
                <a:solidFill>
                  <a:srgbClr val="FF0000"/>
                </a:solidFill>
                <a:sym typeface="Symbol" pitchFamily="18" charset="2"/>
              </a:rPr>
              <a:t> </a:t>
            </a:r>
            <a:r>
              <a:rPr lang="en-US" sz="2000" i="1">
                <a:solidFill>
                  <a:srgbClr val="FF0000"/>
                </a:solidFill>
              </a:rPr>
              <a:t>number of resonators having energy zero</a:t>
            </a:r>
            <a:r>
              <a:rPr lang="en-US" sz="2000" i="1"/>
              <a:t>, then the number of resonators N</a:t>
            </a:r>
            <a:r>
              <a:rPr lang="en-US" sz="2000" i="1" baseline="-25000"/>
              <a:t>1</a:t>
            </a:r>
            <a:r>
              <a:rPr lang="en-US" sz="2000" i="1"/>
              <a:t> </a:t>
            </a:r>
            <a:r>
              <a:rPr lang="en-US" sz="2000"/>
              <a:t>having energy </a:t>
            </a:r>
            <a:r>
              <a:rPr lang="en-US" sz="2000">
                <a:sym typeface="Symbol" pitchFamily="18" charset="2"/>
              </a:rPr>
              <a:t>E</a:t>
            </a:r>
            <a:r>
              <a:rPr lang="en-US" sz="2000" baseline="-25000">
                <a:sym typeface="Symbol" pitchFamily="18" charset="2"/>
              </a:rPr>
              <a:t>1</a:t>
            </a:r>
            <a:r>
              <a:rPr lang="en-US" sz="2000"/>
              <a:t> will be </a:t>
            </a:r>
          </a:p>
          <a:p>
            <a:pPr algn="just"/>
            <a:r>
              <a:rPr lang="en-US" sz="2000" b="1" i="1">
                <a:solidFill>
                  <a:srgbClr val="FF0000"/>
                </a:solidFill>
              </a:rPr>
              <a:t>N</a:t>
            </a:r>
            <a:r>
              <a:rPr lang="en-US" sz="2000" b="1" i="1" baseline="-25000">
                <a:solidFill>
                  <a:srgbClr val="FF0000"/>
                </a:solidFill>
              </a:rPr>
              <a:t>o</a:t>
            </a:r>
            <a:r>
              <a:rPr lang="en-US" sz="2000" b="1" i="1">
                <a:solidFill>
                  <a:srgbClr val="FF0000"/>
                </a:solidFill>
              </a:rPr>
              <a:t> </a:t>
            </a:r>
            <a:r>
              <a:rPr lang="pt-BR" sz="2000" b="1" i="1">
                <a:solidFill>
                  <a:srgbClr val="FF0000"/>
                </a:solidFill>
              </a:rPr>
              <a:t>e</a:t>
            </a:r>
            <a:r>
              <a:rPr lang="pt-BR" sz="2000" b="1" i="1" baseline="30000">
                <a:solidFill>
                  <a:srgbClr val="FF0000"/>
                </a:solidFill>
              </a:rPr>
              <a:t>-</a:t>
            </a:r>
            <a:r>
              <a:rPr lang="pt-BR" sz="2000" b="1" i="1" baseline="30000">
                <a:solidFill>
                  <a:srgbClr val="FF0000"/>
                </a:solidFill>
                <a:sym typeface="Symbol" pitchFamily="18" charset="2"/>
              </a:rPr>
              <a:t>h/kT</a:t>
            </a:r>
            <a:r>
              <a:rPr lang="pt-BR" sz="2000" b="1" i="1" baseline="30000">
                <a:solidFill>
                  <a:srgbClr val="FF0000"/>
                </a:solidFill>
              </a:rPr>
              <a:t> </a:t>
            </a:r>
            <a:r>
              <a:rPr lang="en-US" sz="2000" i="1"/>
              <a:t>, similarly for </a:t>
            </a:r>
            <a:r>
              <a:rPr lang="en-US" sz="2000" b="1" i="1">
                <a:solidFill>
                  <a:srgbClr val="FF0000"/>
                </a:solidFill>
              </a:rPr>
              <a:t>N</a:t>
            </a:r>
            <a:r>
              <a:rPr lang="en-US" sz="2000" b="1" i="1" baseline="-25000">
                <a:solidFill>
                  <a:srgbClr val="FF0000"/>
                </a:solidFill>
              </a:rPr>
              <a:t>2</a:t>
            </a:r>
            <a:r>
              <a:rPr lang="en-US" sz="2000" b="1" i="1">
                <a:solidFill>
                  <a:srgbClr val="FF0000"/>
                </a:solidFill>
              </a:rPr>
              <a:t> = N</a:t>
            </a:r>
            <a:r>
              <a:rPr lang="en-US" sz="2000" b="1" i="1" baseline="-25000">
                <a:solidFill>
                  <a:srgbClr val="FF0000"/>
                </a:solidFill>
              </a:rPr>
              <a:t>o</a:t>
            </a:r>
            <a:r>
              <a:rPr lang="pt-BR" sz="2000" b="1" i="1">
                <a:solidFill>
                  <a:srgbClr val="FF0000"/>
                </a:solidFill>
              </a:rPr>
              <a:t>e</a:t>
            </a:r>
            <a:r>
              <a:rPr lang="pt-BR" sz="2000" b="1" i="1" baseline="30000">
                <a:solidFill>
                  <a:srgbClr val="FF0000"/>
                </a:solidFill>
              </a:rPr>
              <a:t>-2</a:t>
            </a:r>
            <a:r>
              <a:rPr lang="pt-BR" sz="2000" b="1" i="1" baseline="30000">
                <a:solidFill>
                  <a:srgbClr val="FF0000"/>
                </a:solidFill>
                <a:sym typeface="Symbol" pitchFamily="18" charset="2"/>
              </a:rPr>
              <a:t>h/kT</a:t>
            </a:r>
            <a:r>
              <a:rPr lang="pt-BR" sz="2000" b="1" i="1" baseline="30000">
                <a:solidFill>
                  <a:srgbClr val="FF0000"/>
                </a:solidFill>
              </a:rPr>
              <a:t> </a:t>
            </a:r>
            <a:r>
              <a:rPr lang="en-US" sz="2000" i="1"/>
              <a:t>and </a:t>
            </a:r>
            <a:r>
              <a:rPr lang="en-US" sz="2000" b="1" i="1">
                <a:solidFill>
                  <a:srgbClr val="FF0000"/>
                </a:solidFill>
              </a:rPr>
              <a:t>N</a:t>
            </a:r>
            <a:r>
              <a:rPr lang="en-US" sz="2000" b="1" i="1" baseline="-25000">
                <a:solidFill>
                  <a:srgbClr val="FF0000"/>
                </a:solidFill>
              </a:rPr>
              <a:t>n</a:t>
            </a:r>
            <a:r>
              <a:rPr lang="en-US" sz="2000" b="1" i="1">
                <a:solidFill>
                  <a:srgbClr val="FF0000"/>
                </a:solidFill>
              </a:rPr>
              <a:t> = N</a:t>
            </a:r>
            <a:r>
              <a:rPr lang="en-US" sz="2000" b="1" i="1" baseline="-25000">
                <a:solidFill>
                  <a:srgbClr val="FF0000"/>
                </a:solidFill>
              </a:rPr>
              <a:t>o</a:t>
            </a:r>
            <a:r>
              <a:rPr lang="pt-BR" sz="2000" b="1" i="1">
                <a:solidFill>
                  <a:srgbClr val="FF0000"/>
                </a:solidFill>
              </a:rPr>
              <a:t> e</a:t>
            </a:r>
            <a:r>
              <a:rPr lang="pt-BR" sz="2000" b="1" i="1" baseline="30000">
                <a:solidFill>
                  <a:srgbClr val="FF0000"/>
                </a:solidFill>
              </a:rPr>
              <a:t>-n</a:t>
            </a:r>
            <a:r>
              <a:rPr lang="pt-BR" sz="2000" b="1" i="1" baseline="30000">
                <a:solidFill>
                  <a:srgbClr val="FF0000"/>
                </a:solidFill>
                <a:sym typeface="Symbol" pitchFamily="18" charset="2"/>
              </a:rPr>
              <a:t>h/kT</a:t>
            </a:r>
            <a:r>
              <a:rPr lang="pt-BR" sz="2000" b="1" i="1" baseline="30000">
                <a:solidFill>
                  <a:srgbClr val="FF0000"/>
                </a:solidFill>
              </a:rPr>
              <a:t> </a:t>
            </a:r>
            <a:r>
              <a:rPr lang="en-US" sz="2000"/>
              <a:t>.</a:t>
            </a:r>
          </a:p>
        </p:txBody>
      </p:sp>
      <p:graphicFrame>
        <p:nvGraphicFramePr>
          <p:cNvPr id="5122" name="Object 3"/>
          <p:cNvGraphicFramePr>
            <a:graphicFrameLocks noChangeAspect="1"/>
          </p:cNvGraphicFramePr>
          <p:nvPr/>
        </p:nvGraphicFramePr>
        <p:xfrm>
          <a:off x="117475" y="1828800"/>
          <a:ext cx="5445125" cy="1082675"/>
        </p:xfrm>
        <a:graphic>
          <a:graphicData uri="http://schemas.openxmlformats.org/presentationml/2006/ole">
            <p:oleObj spid="_x0000_s236546" name="Equation" r:id="rId4" imgW="4724280" imgH="939600" progId="">
              <p:embed/>
            </p:oleObj>
          </a:graphicData>
        </a:graphic>
      </p:graphicFrame>
      <p:graphicFrame>
        <p:nvGraphicFramePr>
          <p:cNvPr id="5123" name="Object 4"/>
          <p:cNvGraphicFramePr>
            <a:graphicFrameLocks noChangeAspect="1"/>
          </p:cNvGraphicFramePr>
          <p:nvPr/>
        </p:nvGraphicFramePr>
        <p:xfrm>
          <a:off x="6384925" y="2514600"/>
          <a:ext cx="2682875" cy="1119188"/>
        </p:xfrm>
        <a:graphic>
          <a:graphicData uri="http://schemas.openxmlformats.org/presentationml/2006/ole">
            <p:oleObj spid="_x0000_s236547" name="Equation" r:id="rId5" imgW="2831760" imgH="1180800" progId="">
              <p:embed/>
            </p:oleObj>
          </a:graphicData>
        </a:graphic>
      </p:graphicFrame>
      <p:sp>
        <p:nvSpPr>
          <p:cNvPr id="5128" name="TextBox 6"/>
          <p:cNvSpPr txBox="1">
            <a:spLocks noChangeArrowheads="1"/>
          </p:cNvSpPr>
          <p:nvPr/>
        </p:nvSpPr>
        <p:spPr bwMode="auto">
          <a:xfrm>
            <a:off x="0" y="3370263"/>
            <a:ext cx="4802188" cy="400050"/>
          </a:xfrm>
          <a:prstGeom prst="rect">
            <a:avLst/>
          </a:prstGeom>
          <a:noFill/>
          <a:ln w="9525">
            <a:noFill/>
            <a:miter lim="800000"/>
            <a:headEnd/>
            <a:tailEnd/>
          </a:ln>
        </p:spPr>
        <p:txBody>
          <a:bodyPr wrap="none">
            <a:spAutoFit/>
          </a:bodyPr>
          <a:lstStyle/>
          <a:p>
            <a:r>
              <a:rPr lang="en-US" sz="2000"/>
              <a:t>The total energy of Plank’s resonator will be </a:t>
            </a:r>
          </a:p>
        </p:txBody>
      </p:sp>
      <p:graphicFrame>
        <p:nvGraphicFramePr>
          <p:cNvPr id="5124" name="Object 5"/>
          <p:cNvGraphicFramePr>
            <a:graphicFrameLocks noChangeAspect="1"/>
          </p:cNvGraphicFramePr>
          <p:nvPr/>
        </p:nvGraphicFramePr>
        <p:xfrm>
          <a:off x="33338" y="3797300"/>
          <a:ext cx="6215062" cy="1079500"/>
        </p:xfrm>
        <a:graphic>
          <a:graphicData uri="http://schemas.openxmlformats.org/presentationml/2006/ole">
            <p:oleObj spid="_x0000_s236548" name="Equation" r:id="rId6" imgW="5410080" imgH="939600" progId="">
              <p:embed/>
            </p:oleObj>
          </a:graphicData>
        </a:graphic>
      </p:graphicFrame>
      <p:graphicFrame>
        <p:nvGraphicFramePr>
          <p:cNvPr id="5129" name="Object 9"/>
          <p:cNvGraphicFramePr>
            <a:graphicFrameLocks noChangeAspect="1"/>
          </p:cNvGraphicFramePr>
          <p:nvPr/>
        </p:nvGraphicFramePr>
        <p:xfrm>
          <a:off x="6303963" y="3886200"/>
          <a:ext cx="2763837" cy="1158875"/>
        </p:xfrm>
        <a:graphic>
          <a:graphicData uri="http://schemas.openxmlformats.org/presentationml/2006/ole">
            <p:oleObj spid="_x0000_s236549" name="Equation" r:id="rId7" imgW="2908080" imgH="1218960" progId="">
              <p:embed/>
            </p:oleObj>
          </a:graphicData>
        </a:graphic>
      </p:graphicFrame>
      <p:graphicFrame>
        <p:nvGraphicFramePr>
          <p:cNvPr id="2" name="Object 10"/>
          <p:cNvGraphicFramePr>
            <a:graphicFrameLocks noChangeAspect="1"/>
          </p:cNvGraphicFramePr>
          <p:nvPr/>
        </p:nvGraphicFramePr>
        <p:xfrm>
          <a:off x="217488" y="2921000"/>
          <a:ext cx="1104900" cy="508000"/>
        </p:xfrm>
        <a:graphic>
          <a:graphicData uri="http://schemas.openxmlformats.org/presentationml/2006/ole">
            <p:oleObj spid="_x0000_s236550" name="Equation" r:id="rId8" imgW="1104840" imgH="507960" progId="">
              <p:embed/>
            </p:oleObj>
          </a:graphicData>
        </a:graphic>
      </p:graphicFrame>
      <p:graphicFrame>
        <p:nvGraphicFramePr>
          <p:cNvPr id="3" name="Object 11"/>
          <p:cNvGraphicFramePr>
            <a:graphicFrameLocks noChangeAspect="1"/>
          </p:cNvGraphicFramePr>
          <p:nvPr/>
        </p:nvGraphicFramePr>
        <p:xfrm>
          <a:off x="5837238" y="5562600"/>
          <a:ext cx="3303587" cy="1219200"/>
        </p:xfrm>
        <a:graphic>
          <a:graphicData uri="http://schemas.openxmlformats.org/presentationml/2006/ole">
            <p:oleObj spid="_x0000_s236551" name="Equation" r:id="rId9" imgW="2857320" imgH="1054080" progId="">
              <p:embed/>
            </p:oleObj>
          </a:graphicData>
        </a:graphic>
      </p:graphicFrame>
      <p:graphicFrame>
        <p:nvGraphicFramePr>
          <p:cNvPr id="5132" name="Object 12"/>
          <p:cNvGraphicFramePr>
            <a:graphicFrameLocks noChangeAspect="1"/>
          </p:cNvGraphicFramePr>
          <p:nvPr/>
        </p:nvGraphicFramePr>
        <p:xfrm>
          <a:off x="152400" y="4953000"/>
          <a:ext cx="1384300" cy="584200"/>
        </p:xfrm>
        <a:graphic>
          <a:graphicData uri="http://schemas.openxmlformats.org/presentationml/2006/ole">
            <p:oleObj spid="_x0000_s236552" name="Equation" r:id="rId10" imgW="1384200" imgH="58392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127" grpId="0"/>
      <p:bldP spid="512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1"/>
          <p:cNvGraphicFramePr>
            <a:graphicFrameLocks noChangeAspect="1"/>
          </p:cNvGraphicFramePr>
          <p:nvPr/>
        </p:nvGraphicFramePr>
        <p:xfrm>
          <a:off x="1112838" y="2133600"/>
          <a:ext cx="5318125" cy="942975"/>
        </p:xfrm>
        <a:graphic>
          <a:graphicData uri="http://schemas.openxmlformats.org/presentationml/2006/ole">
            <p:oleObj spid="_x0000_s237570" name="Equation" r:id="rId3" imgW="3149280" imgH="558720" progId="">
              <p:embed/>
            </p:oleObj>
          </a:graphicData>
        </a:graphic>
      </p:graphicFrame>
      <p:sp>
        <p:nvSpPr>
          <p:cNvPr id="9220" name="Rectangle 2"/>
          <p:cNvSpPr>
            <a:spLocks noChangeArrowheads="1"/>
          </p:cNvSpPr>
          <p:nvPr/>
        </p:nvSpPr>
        <p:spPr bwMode="auto">
          <a:xfrm>
            <a:off x="0" y="609600"/>
            <a:ext cx="9144000" cy="1200150"/>
          </a:xfrm>
          <a:prstGeom prst="rect">
            <a:avLst/>
          </a:prstGeom>
          <a:noFill/>
          <a:ln w="9525">
            <a:noFill/>
            <a:miter lim="800000"/>
            <a:headEnd/>
            <a:tailEnd/>
          </a:ln>
        </p:spPr>
        <p:txBody>
          <a:bodyPr>
            <a:spAutoFit/>
          </a:bodyPr>
          <a:lstStyle/>
          <a:p>
            <a:pPr algn="just"/>
            <a:r>
              <a:rPr lang="en-US" sz="2400"/>
              <a:t>Therefore, the </a:t>
            </a:r>
            <a:r>
              <a:rPr lang="en-US" sz="2400" i="1"/>
              <a:t>energy density belonging to the range dv can be obtained by multiplying the </a:t>
            </a:r>
            <a:r>
              <a:rPr lang="en-US" sz="2400"/>
              <a:t>average energy of Planck's oscillator by the number of oscillators per unit volume, in this frequency range </a:t>
            </a:r>
            <a:r>
              <a:rPr lang="en-US" sz="2400">
                <a:sym typeface="Symbol" pitchFamily="18" charset="2"/>
              </a:rPr>
              <a:t></a:t>
            </a:r>
            <a:r>
              <a:rPr lang="en-US" sz="2400"/>
              <a:t> and (</a:t>
            </a:r>
            <a:r>
              <a:rPr lang="en-US" sz="2400">
                <a:sym typeface="Symbol" pitchFamily="18" charset="2"/>
              </a:rPr>
              <a:t></a:t>
            </a:r>
            <a:r>
              <a:rPr lang="en-US" sz="2400"/>
              <a:t> + </a:t>
            </a:r>
            <a:r>
              <a:rPr lang="en-US" sz="2400" i="1"/>
              <a:t>dv).</a:t>
            </a:r>
            <a:endParaRPr lang="en-US" sz="2400"/>
          </a:p>
        </p:txBody>
      </p:sp>
      <p:graphicFrame>
        <p:nvGraphicFramePr>
          <p:cNvPr id="5123" name="Object 3"/>
          <p:cNvGraphicFramePr>
            <a:graphicFrameLocks noChangeAspect="1"/>
          </p:cNvGraphicFramePr>
          <p:nvPr/>
        </p:nvGraphicFramePr>
        <p:xfrm>
          <a:off x="1314450" y="3133725"/>
          <a:ext cx="3629025" cy="879475"/>
        </p:xfrm>
        <a:graphic>
          <a:graphicData uri="http://schemas.openxmlformats.org/presentationml/2006/ole">
            <p:oleObj spid="_x0000_s237571" name="Equation" r:id="rId4" imgW="2361960" imgH="571320" progId="">
              <p:embed/>
            </p:oleObj>
          </a:graphicData>
        </a:graphic>
      </p:graphicFrame>
      <p:sp>
        <p:nvSpPr>
          <p:cNvPr id="5125" name="Rectangle 5"/>
          <p:cNvSpPr>
            <a:spLocks noChangeArrowheads="1"/>
          </p:cNvSpPr>
          <p:nvPr/>
        </p:nvSpPr>
        <p:spPr bwMode="auto">
          <a:xfrm>
            <a:off x="228600" y="4254500"/>
            <a:ext cx="8534400" cy="1384300"/>
          </a:xfrm>
          <a:prstGeom prst="rect">
            <a:avLst/>
          </a:prstGeom>
          <a:noFill/>
          <a:ln w="9525">
            <a:noFill/>
            <a:miter lim="800000"/>
            <a:headEnd/>
            <a:tailEnd/>
          </a:ln>
        </p:spPr>
        <p:txBody>
          <a:bodyPr>
            <a:spAutoFit/>
          </a:bodyPr>
          <a:lstStyle/>
          <a:p>
            <a:pPr algn="just"/>
            <a:r>
              <a:rPr lang="en-US" i="1"/>
              <a:t>where u(</a:t>
            </a:r>
            <a:r>
              <a:rPr lang="en-US" i="1">
                <a:sym typeface="Symbol" pitchFamily="18" charset="2"/>
              </a:rPr>
              <a:t>)d </a:t>
            </a:r>
            <a:r>
              <a:rPr lang="en-US" i="1"/>
              <a:t>is energy density (i.e., total energy per unit volume) belonging to the range dv called </a:t>
            </a:r>
            <a:r>
              <a:rPr lang="en-US" b="1" i="1" u="sng">
                <a:solidFill>
                  <a:srgbClr val="C00000"/>
                </a:solidFill>
              </a:rPr>
              <a:t>Planck's radiation law </a:t>
            </a:r>
            <a:r>
              <a:rPr lang="en-US" i="1"/>
              <a:t>in terms of frequency.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blinds(horizontal)">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123"/>
                                        </p:tgtEl>
                                        <p:attrNameLst>
                                          <p:attrName>style.visibility</p:attrName>
                                        </p:attrNameLst>
                                      </p:cBhvr>
                                      <p:to>
                                        <p:strVal val="visible"/>
                                      </p:to>
                                    </p:set>
                                    <p:animEffect transition="in" filter="blinds(horizontal)">
                                      <p:cBhvr>
                                        <p:cTn id="12" dur="500"/>
                                        <p:tgtEl>
                                          <p:spTgt spid="51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125"/>
                                        </p:tgtEl>
                                        <p:attrNameLst>
                                          <p:attrName>style.visibility</p:attrName>
                                        </p:attrNameLst>
                                      </p:cBhvr>
                                      <p:to>
                                        <p:strVal val="visible"/>
                                      </p:to>
                                    </p:set>
                                    <p:animEffect transition="in" filter="blinds(horizontal)">
                                      <p:cBhvr>
                                        <p:cTn id="17"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1" name="Text Box 4"/>
          <p:cNvSpPr txBox="1">
            <a:spLocks noChangeArrowheads="1"/>
          </p:cNvSpPr>
          <p:nvPr/>
        </p:nvSpPr>
        <p:spPr bwMode="auto">
          <a:xfrm>
            <a:off x="0" y="76200"/>
            <a:ext cx="9144000" cy="519113"/>
          </a:xfrm>
          <a:prstGeom prst="rect">
            <a:avLst/>
          </a:prstGeom>
          <a:solidFill>
            <a:schemeClr val="accent2"/>
          </a:solidFill>
          <a:ln w="9525">
            <a:noFill/>
            <a:miter lim="800000"/>
            <a:headEnd/>
            <a:tailEnd/>
          </a:ln>
        </p:spPr>
        <p:txBody>
          <a:bodyPr>
            <a:spAutoFit/>
          </a:bodyPr>
          <a:lstStyle/>
          <a:p>
            <a:pPr>
              <a:spcBef>
                <a:spcPct val="50000"/>
              </a:spcBef>
            </a:pPr>
            <a:r>
              <a:rPr lang="en-US" dirty="0">
                <a:solidFill>
                  <a:schemeClr val="bg1"/>
                </a:solidFill>
              </a:rPr>
              <a:t>Wien’s displacement law</a:t>
            </a:r>
          </a:p>
        </p:txBody>
      </p:sp>
      <p:sp>
        <p:nvSpPr>
          <p:cNvPr id="11272" name="Text Box 5"/>
          <p:cNvSpPr txBox="1">
            <a:spLocks noChangeArrowheads="1"/>
          </p:cNvSpPr>
          <p:nvPr/>
        </p:nvSpPr>
        <p:spPr bwMode="auto">
          <a:xfrm>
            <a:off x="609600" y="685800"/>
            <a:ext cx="8001000" cy="762000"/>
          </a:xfrm>
          <a:prstGeom prst="rect">
            <a:avLst/>
          </a:prstGeom>
          <a:noFill/>
          <a:ln w="9525">
            <a:noFill/>
            <a:miter lim="800000"/>
            <a:headEnd/>
            <a:tailEnd/>
          </a:ln>
        </p:spPr>
        <p:txBody>
          <a:bodyPr>
            <a:spAutoFit/>
          </a:bodyPr>
          <a:lstStyle/>
          <a:p>
            <a:pPr>
              <a:spcBef>
                <a:spcPct val="50000"/>
              </a:spcBef>
            </a:pPr>
            <a:r>
              <a:rPr lang="en-US" sz="2200" dirty="0"/>
              <a:t>The wavelength whose energy density is greatest can be obtained by setting</a:t>
            </a:r>
          </a:p>
        </p:txBody>
      </p:sp>
      <p:graphicFrame>
        <p:nvGraphicFramePr>
          <p:cNvPr id="11266" name="Object 6"/>
          <p:cNvGraphicFramePr>
            <a:graphicFrameLocks noChangeAspect="1"/>
          </p:cNvGraphicFramePr>
          <p:nvPr/>
        </p:nvGraphicFramePr>
        <p:xfrm>
          <a:off x="3733800" y="1295400"/>
          <a:ext cx="1371600" cy="838200"/>
        </p:xfrm>
        <a:graphic>
          <a:graphicData uri="http://schemas.openxmlformats.org/presentationml/2006/ole">
            <p:oleObj spid="_x0000_s238594" name="Equation" r:id="rId3" imgW="380880" imgH="228600" progId="Equation.3">
              <p:embed/>
            </p:oleObj>
          </a:graphicData>
        </a:graphic>
      </p:graphicFrame>
      <p:sp>
        <p:nvSpPr>
          <p:cNvPr id="2" name="Text Box 7"/>
          <p:cNvSpPr txBox="1">
            <a:spLocks noChangeArrowheads="1"/>
          </p:cNvSpPr>
          <p:nvPr/>
        </p:nvSpPr>
        <p:spPr bwMode="auto">
          <a:xfrm>
            <a:off x="685800" y="2209800"/>
            <a:ext cx="3962400" cy="427038"/>
          </a:xfrm>
          <a:prstGeom prst="rect">
            <a:avLst/>
          </a:prstGeom>
          <a:noFill/>
          <a:ln w="9525">
            <a:noFill/>
            <a:miter lim="800000"/>
            <a:headEnd/>
            <a:tailEnd/>
          </a:ln>
        </p:spPr>
        <p:txBody>
          <a:bodyPr>
            <a:spAutoFit/>
          </a:bodyPr>
          <a:lstStyle/>
          <a:p>
            <a:pPr>
              <a:spcBef>
                <a:spcPct val="50000"/>
              </a:spcBef>
            </a:pPr>
            <a:r>
              <a:rPr lang="en-US" sz="2200" dirty="0"/>
              <a:t>and solving for </a:t>
            </a:r>
            <a:r>
              <a:rPr lang="el-GR" sz="2200" dirty="0">
                <a:cs typeface="Times New Roman" pitchFamily="18" charset="0"/>
              </a:rPr>
              <a:t>λ</a:t>
            </a:r>
            <a:r>
              <a:rPr lang="en-US" sz="2200" dirty="0">
                <a:cs typeface="Times New Roman" pitchFamily="18" charset="0"/>
              </a:rPr>
              <a:t> = </a:t>
            </a:r>
            <a:r>
              <a:rPr lang="el-GR" sz="2200" dirty="0">
                <a:cs typeface="Times New Roman" pitchFamily="18" charset="0"/>
              </a:rPr>
              <a:t>λ</a:t>
            </a:r>
            <a:r>
              <a:rPr lang="en-US" sz="2200" baseline="-25000" dirty="0">
                <a:cs typeface="Times New Roman" pitchFamily="18" charset="0"/>
              </a:rPr>
              <a:t>max</a:t>
            </a:r>
            <a:r>
              <a:rPr lang="en-US" sz="2200" dirty="0">
                <a:cs typeface="Times New Roman" pitchFamily="18" charset="0"/>
              </a:rPr>
              <a:t>. We find</a:t>
            </a:r>
            <a:endParaRPr lang="el-GR" sz="2200" dirty="0">
              <a:cs typeface="Times New Roman" pitchFamily="18" charset="0"/>
            </a:endParaRPr>
          </a:p>
        </p:txBody>
      </p:sp>
      <p:sp>
        <p:nvSpPr>
          <p:cNvPr id="7177" name="Text Box 9"/>
          <p:cNvSpPr txBox="1">
            <a:spLocks noChangeArrowheads="1"/>
          </p:cNvSpPr>
          <p:nvPr/>
        </p:nvSpPr>
        <p:spPr bwMode="auto">
          <a:xfrm>
            <a:off x="609600" y="3505200"/>
            <a:ext cx="3810000" cy="519113"/>
          </a:xfrm>
          <a:prstGeom prst="rect">
            <a:avLst/>
          </a:prstGeom>
          <a:noFill/>
          <a:ln w="9525">
            <a:noFill/>
            <a:miter lim="800000"/>
            <a:headEnd/>
            <a:tailEnd/>
          </a:ln>
        </p:spPr>
        <p:txBody>
          <a:bodyPr>
            <a:spAutoFit/>
          </a:bodyPr>
          <a:lstStyle/>
          <a:p>
            <a:pPr>
              <a:spcBef>
                <a:spcPct val="50000"/>
              </a:spcBef>
            </a:pPr>
            <a:r>
              <a:rPr lang="en-US" sz="2200" dirty="0"/>
              <a:t>Which may be written as</a:t>
            </a:r>
            <a:r>
              <a:rPr lang="en-US" dirty="0"/>
              <a:t> </a:t>
            </a:r>
          </a:p>
        </p:txBody>
      </p:sp>
      <p:sp>
        <p:nvSpPr>
          <p:cNvPr id="7178" name="Text Box 12"/>
          <p:cNvSpPr txBox="1">
            <a:spLocks noChangeArrowheads="1"/>
          </p:cNvSpPr>
          <p:nvPr/>
        </p:nvSpPr>
        <p:spPr bwMode="auto">
          <a:xfrm>
            <a:off x="228600" y="5537200"/>
            <a:ext cx="8686800" cy="1016000"/>
          </a:xfrm>
          <a:prstGeom prst="rect">
            <a:avLst/>
          </a:prstGeom>
          <a:noFill/>
          <a:ln w="9525">
            <a:noFill/>
            <a:miter lim="800000"/>
            <a:headEnd/>
            <a:tailEnd/>
          </a:ln>
        </p:spPr>
        <p:txBody>
          <a:bodyPr>
            <a:spAutoFit/>
          </a:bodyPr>
          <a:lstStyle/>
          <a:p>
            <a:pPr algn="just">
              <a:spcBef>
                <a:spcPct val="50000"/>
              </a:spcBef>
            </a:pPr>
            <a:r>
              <a:rPr lang="en-US" sz="2000" dirty="0"/>
              <a:t>This equation is known as </a:t>
            </a:r>
            <a:r>
              <a:rPr lang="en-US" sz="2000" b="1" i="1" u="sng" dirty="0">
                <a:solidFill>
                  <a:srgbClr val="C00000"/>
                </a:solidFill>
              </a:rPr>
              <a:t>Wien’s displacement law</a:t>
            </a:r>
            <a:r>
              <a:rPr lang="en-US" sz="2000" dirty="0"/>
              <a:t>. It quantitatively expresses the empirical fact that the peak in the black body spectrum shifts progressively to shorter wavelength (higher frequencies) as the temperature is increased. </a:t>
            </a:r>
          </a:p>
        </p:txBody>
      </p:sp>
      <p:graphicFrame>
        <p:nvGraphicFramePr>
          <p:cNvPr id="7172" name="Object 13"/>
          <p:cNvGraphicFramePr>
            <a:graphicFrameLocks noChangeAspect="1"/>
          </p:cNvGraphicFramePr>
          <p:nvPr/>
        </p:nvGraphicFramePr>
        <p:xfrm>
          <a:off x="2667000" y="2743200"/>
          <a:ext cx="1725613" cy="762000"/>
        </p:xfrm>
        <a:graphic>
          <a:graphicData uri="http://schemas.openxmlformats.org/presentationml/2006/ole">
            <p:oleObj spid="_x0000_s238595" name="Equation" r:id="rId4" imgW="977760" imgH="431640" progId="">
              <p:embed/>
            </p:oleObj>
          </a:graphicData>
        </a:graphic>
      </p:graphicFrame>
      <p:graphicFrame>
        <p:nvGraphicFramePr>
          <p:cNvPr id="7173" name="Object 14"/>
          <p:cNvGraphicFramePr>
            <a:graphicFrameLocks noChangeAspect="1"/>
          </p:cNvGraphicFramePr>
          <p:nvPr/>
        </p:nvGraphicFramePr>
        <p:xfrm>
          <a:off x="1108075" y="3962400"/>
          <a:ext cx="3914775" cy="1219200"/>
        </p:xfrm>
        <a:graphic>
          <a:graphicData uri="http://schemas.openxmlformats.org/presentationml/2006/ole">
            <p:oleObj spid="_x0000_s238596" name="Equation" r:id="rId5" imgW="2120760" imgH="660240" progId="">
              <p:embed/>
            </p:oleObj>
          </a:graphicData>
        </a:graphic>
      </p:graphicFrame>
      <p:pic>
        <p:nvPicPr>
          <p:cNvPr id="238598" name="Picture 6"/>
          <p:cNvPicPr>
            <a:picLocks noChangeAspect="1" noChangeArrowheads="1"/>
          </p:cNvPicPr>
          <p:nvPr/>
        </p:nvPicPr>
        <p:blipFill>
          <a:blip r:embed="rId6"/>
          <a:srcRect/>
          <a:stretch>
            <a:fillRect/>
          </a:stretch>
        </p:blipFill>
        <p:spPr bwMode="auto">
          <a:xfrm>
            <a:off x="5500694" y="1071546"/>
            <a:ext cx="3590925" cy="847725"/>
          </a:xfrm>
          <a:prstGeom prst="rect">
            <a:avLst/>
          </a:prstGeom>
          <a:noFill/>
          <a:ln w="9525">
            <a:noFill/>
            <a:miter lim="800000"/>
            <a:headEnd/>
            <a:tailEnd/>
          </a:ln>
          <a:effectLst/>
        </p:spPr>
      </p:pic>
      <p:pic>
        <p:nvPicPr>
          <p:cNvPr id="238599" name="Picture 7"/>
          <p:cNvPicPr>
            <a:picLocks noChangeAspect="1" noChangeArrowheads="1"/>
          </p:cNvPicPr>
          <p:nvPr/>
        </p:nvPicPr>
        <p:blipFill>
          <a:blip r:embed="rId7"/>
          <a:srcRect/>
          <a:stretch>
            <a:fillRect/>
          </a:stretch>
        </p:blipFill>
        <p:spPr bwMode="auto">
          <a:xfrm>
            <a:off x="5500694" y="2071678"/>
            <a:ext cx="1352550" cy="409575"/>
          </a:xfrm>
          <a:prstGeom prst="rect">
            <a:avLst/>
          </a:prstGeom>
          <a:noFill/>
          <a:ln w="9525">
            <a:noFill/>
            <a:miter lim="800000"/>
            <a:headEnd/>
            <a:tailEnd/>
          </a:ln>
          <a:effectLst/>
        </p:spPr>
      </p:pic>
      <p:pic>
        <p:nvPicPr>
          <p:cNvPr id="238600" name="Picture 8"/>
          <p:cNvPicPr>
            <a:picLocks noChangeAspect="1" noChangeArrowheads="1"/>
          </p:cNvPicPr>
          <p:nvPr/>
        </p:nvPicPr>
        <p:blipFill>
          <a:blip r:embed="rId8"/>
          <a:srcRect/>
          <a:stretch>
            <a:fillRect/>
          </a:stretch>
        </p:blipFill>
        <p:spPr bwMode="auto">
          <a:xfrm>
            <a:off x="5429256" y="2643182"/>
            <a:ext cx="2124075" cy="419100"/>
          </a:xfrm>
          <a:prstGeom prst="rect">
            <a:avLst/>
          </a:prstGeom>
          <a:noFill/>
          <a:ln w="9525">
            <a:noFill/>
            <a:miter lim="800000"/>
            <a:headEnd/>
            <a:tailEnd/>
          </a:ln>
          <a:effectLst/>
        </p:spPr>
      </p:pic>
      <p:pic>
        <p:nvPicPr>
          <p:cNvPr id="238601" name="Picture 9"/>
          <p:cNvPicPr>
            <a:picLocks noChangeAspect="1" noChangeArrowheads="1"/>
          </p:cNvPicPr>
          <p:nvPr/>
        </p:nvPicPr>
        <p:blipFill>
          <a:blip r:embed="rId9"/>
          <a:srcRect/>
          <a:stretch>
            <a:fillRect/>
          </a:stretch>
        </p:blipFill>
        <p:spPr bwMode="auto">
          <a:xfrm>
            <a:off x="5429256" y="3214686"/>
            <a:ext cx="2647950" cy="342900"/>
          </a:xfrm>
          <a:prstGeom prst="rect">
            <a:avLst/>
          </a:prstGeom>
          <a:noFill/>
          <a:ln w="9525">
            <a:noFill/>
            <a:miter lim="800000"/>
            <a:headEnd/>
            <a:tailEnd/>
          </a:ln>
          <a:effectLst/>
        </p:spPr>
      </p:pic>
      <p:pic>
        <p:nvPicPr>
          <p:cNvPr id="238602" name="Picture 10"/>
          <p:cNvPicPr>
            <a:picLocks noChangeAspect="1" noChangeArrowheads="1"/>
          </p:cNvPicPr>
          <p:nvPr/>
        </p:nvPicPr>
        <p:blipFill>
          <a:blip r:embed="rId10"/>
          <a:srcRect/>
          <a:stretch>
            <a:fillRect/>
          </a:stretch>
        </p:blipFill>
        <p:spPr bwMode="auto">
          <a:xfrm>
            <a:off x="5395943" y="3786190"/>
            <a:ext cx="3533775" cy="8477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72"/>
                                        </p:tgtEl>
                                        <p:attrNameLst>
                                          <p:attrName>style.visibility</p:attrName>
                                        </p:attrNameLst>
                                      </p:cBhvr>
                                      <p:to>
                                        <p:strVal val="visible"/>
                                      </p:to>
                                    </p:set>
                                    <p:animEffect transition="in" filter="blinds(horizontal)">
                                      <p:cBhvr>
                                        <p:cTn id="7" dur="500"/>
                                        <p:tgtEl>
                                          <p:spTgt spid="1127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266"/>
                                        </p:tgtEl>
                                        <p:attrNameLst>
                                          <p:attrName>style.visibility</p:attrName>
                                        </p:attrNameLst>
                                      </p:cBhvr>
                                      <p:to>
                                        <p:strVal val="visible"/>
                                      </p:to>
                                    </p:set>
                                    <p:animEffect transition="in" filter="blinds(horizontal)">
                                      <p:cBhvr>
                                        <p:cTn id="12" dur="500"/>
                                        <p:tgtEl>
                                          <p:spTgt spid="1126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38598"/>
                                        </p:tgtEl>
                                        <p:attrNameLst>
                                          <p:attrName>style.visibility</p:attrName>
                                        </p:attrNameLst>
                                      </p:cBhvr>
                                      <p:to>
                                        <p:strVal val="visible"/>
                                      </p:to>
                                    </p:set>
                                    <p:animEffect transition="in" filter="blinds(horizontal)">
                                      <p:cBhvr>
                                        <p:cTn id="22" dur="500"/>
                                        <p:tgtEl>
                                          <p:spTgt spid="23859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38599"/>
                                        </p:tgtEl>
                                        <p:attrNameLst>
                                          <p:attrName>style.visibility</p:attrName>
                                        </p:attrNameLst>
                                      </p:cBhvr>
                                      <p:to>
                                        <p:strVal val="visible"/>
                                      </p:to>
                                    </p:set>
                                    <p:animEffect transition="in" filter="blinds(horizontal)">
                                      <p:cBhvr>
                                        <p:cTn id="27" dur="500"/>
                                        <p:tgtEl>
                                          <p:spTgt spid="23859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38600"/>
                                        </p:tgtEl>
                                        <p:attrNameLst>
                                          <p:attrName>style.visibility</p:attrName>
                                        </p:attrNameLst>
                                      </p:cBhvr>
                                      <p:to>
                                        <p:strVal val="visible"/>
                                      </p:to>
                                    </p:set>
                                    <p:animEffect transition="in" filter="blinds(horizontal)">
                                      <p:cBhvr>
                                        <p:cTn id="32" dur="500"/>
                                        <p:tgtEl>
                                          <p:spTgt spid="23860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38601"/>
                                        </p:tgtEl>
                                        <p:attrNameLst>
                                          <p:attrName>style.visibility</p:attrName>
                                        </p:attrNameLst>
                                      </p:cBhvr>
                                      <p:to>
                                        <p:strVal val="visible"/>
                                      </p:to>
                                    </p:set>
                                    <p:animEffect transition="in" filter="blinds(horizontal)">
                                      <p:cBhvr>
                                        <p:cTn id="37" dur="500"/>
                                        <p:tgtEl>
                                          <p:spTgt spid="23860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38602"/>
                                        </p:tgtEl>
                                        <p:attrNameLst>
                                          <p:attrName>style.visibility</p:attrName>
                                        </p:attrNameLst>
                                      </p:cBhvr>
                                      <p:to>
                                        <p:strVal val="visible"/>
                                      </p:to>
                                    </p:set>
                                    <p:animEffect transition="in" filter="blinds(horizontal)">
                                      <p:cBhvr>
                                        <p:cTn id="42" dur="500"/>
                                        <p:tgtEl>
                                          <p:spTgt spid="23860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7172"/>
                                        </p:tgtEl>
                                        <p:attrNameLst>
                                          <p:attrName>style.visibility</p:attrName>
                                        </p:attrNameLst>
                                      </p:cBhvr>
                                      <p:to>
                                        <p:strVal val="visible"/>
                                      </p:to>
                                    </p:set>
                                    <p:animEffect transition="in" filter="blinds(horizontal)">
                                      <p:cBhvr>
                                        <p:cTn id="47" dur="500"/>
                                        <p:tgtEl>
                                          <p:spTgt spid="717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7177"/>
                                        </p:tgtEl>
                                        <p:attrNameLst>
                                          <p:attrName>style.visibility</p:attrName>
                                        </p:attrNameLst>
                                      </p:cBhvr>
                                      <p:to>
                                        <p:strVal val="visible"/>
                                      </p:to>
                                    </p:set>
                                    <p:animEffect transition="in" filter="blinds(horizontal)">
                                      <p:cBhvr>
                                        <p:cTn id="52" dur="500"/>
                                        <p:tgtEl>
                                          <p:spTgt spid="717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7173"/>
                                        </p:tgtEl>
                                        <p:attrNameLst>
                                          <p:attrName>style.visibility</p:attrName>
                                        </p:attrNameLst>
                                      </p:cBhvr>
                                      <p:to>
                                        <p:strVal val="visible"/>
                                      </p:to>
                                    </p:set>
                                    <p:animEffect transition="in" filter="blinds(horizontal)">
                                      <p:cBhvr>
                                        <p:cTn id="57" dur="500"/>
                                        <p:tgtEl>
                                          <p:spTgt spid="7173"/>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11271">
                                            <p:txEl>
                                              <p:pRg st="0" end="0"/>
                                            </p:txEl>
                                          </p:spTgt>
                                        </p:tgtEl>
                                        <p:attrNameLst>
                                          <p:attrName>style.visibility</p:attrName>
                                        </p:attrNameLst>
                                      </p:cBhvr>
                                      <p:to>
                                        <p:strVal val="visible"/>
                                      </p:to>
                                    </p:set>
                                    <p:animEffect transition="in" filter="blinds(horizontal)">
                                      <p:cBhvr>
                                        <p:cTn id="62" dur="500"/>
                                        <p:tgtEl>
                                          <p:spTgt spid="11271">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7178"/>
                                        </p:tgtEl>
                                        <p:attrNameLst>
                                          <p:attrName>style.visibility</p:attrName>
                                        </p:attrNameLst>
                                      </p:cBhvr>
                                      <p:to>
                                        <p:strVal val="visible"/>
                                      </p:to>
                                    </p:set>
                                    <p:animEffect transition="in" filter="blinds(horizontal)">
                                      <p:cBhvr>
                                        <p:cTn id="67" dur="500"/>
                                        <p:tgtEl>
                                          <p:spTgt spid="7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2" grpId="0"/>
      <p:bldP spid="2" grpId="0"/>
      <p:bldP spid="7177" grpId="0"/>
      <p:bldP spid="717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b="1"/>
              <a:t>Wien’s Displacement Law</a:t>
            </a:r>
          </a:p>
        </p:txBody>
      </p:sp>
      <p:sp>
        <p:nvSpPr>
          <p:cNvPr id="7171" name="Rectangle 3"/>
          <p:cNvSpPr>
            <a:spLocks noGrp="1" noChangeArrowheads="1"/>
          </p:cNvSpPr>
          <p:nvPr>
            <p:ph type="body" idx="1"/>
          </p:nvPr>
        </p:nvSpPr>
        <p:spPr/>
        <p:txBody>
          <a:bodyPr/>
          <a:lstStyle/>
          <a:p>
            <a:pPr>
              <a:lnSpc>
                <a:spcPct val="90000"/>
              </a:lnSpc>
            </a:pPr>
            <a:r>
              <a:rPr lang="en-US"/>
              <a:t>Hot objects (stars) emit radiation that peaks at relatively short wavelength</a:t>
            </a:r>
          </a:p>
          <a:p>
            <a:pPr lvl="1">
              <a:lnSpc>
                <a:spcPct val="90000"/>
              </a:lnSpc>
            </a:pPr>
            <a:r>
              <a:rPr lang="en-US"/>
              <a:t>The blackbody temperature is 6000K</a:t>
            </a:r>
          </a:p>
          <a:p>
            <a:pPr lvl="1">
              <a:lnSpc>
                <a:spcPct val="90000"/>
              </a:lnSpc>
            </a:pPr>
            <a:r>
              <a:rPr lang="en-US"/>
              <a:t>For the Sun it is about 0.5</a:t>
            </a:r>
            <a:r>
              <a:rPr lang="en-US">
                <a:latin typeface="Symbol" pitchFamily="18" charset="2"/>
              </a:rPr>
              <a:t>m</a:t>
            </a:r>
            <a:r>
              <a:rPr lang="en-US"/>
              <a:t>m</a:t>
            </a:r>
          </a:p>
          <a:p>
            <a:pPr>
              <a:lnSpc>
                <a:spcPct val="90000"/>
              </a:lnSpc>
            </a:pPr>
            <a:r>
              <a:rPr lang="en-US"/>
              <a:t>Cold objects (planets, like the Earth-atmosphere system) emit peak radiation at longer wavelengths</a:t>
            </a:r>
          </a:p>
          <a:p>
            <a:pPr lvl="1">
              <a:lnSpc>
                <a:spcPct val="90000"/>
              </a:lnSpc>
            </a:pPr>
            <a:r>
              <a:rPr lang="en-US"/>
              <a:t>The blackbody temperature is 288K (15</a:t>
            </a:r>
            <a:r>
              <a:rPr lang="en-US" baseline="30000"/>
              <a:t>o</a:t>
            </a:r>
            <a:r>
              <a:rPr lang="en-US"/>
              <a:t>C)</a:t>
            </a:r>
          </a:p>
          <a:p>
            <a:pPr lvl="1">
              <a:lnSpc>
                <a:spcPct val="90000"/>
              </a:lnSpc>
            </a:pPr>
            <a:r>
              <a:rPr lang="en-US"/>
              <a:t>For the Earth it is about 10</a:t>
            </a:r>
            <a:r>
              <a:rPr lang="en-US">
                <a:latin typeface="Symbol" pitchFamily="18" charset="2"/>
              </a:rPr>
              <a:t>m</a:t>
            </a:r>
            <a:r>
              <a:rPr lang="en-US"/>
              <a:t>m</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Text Box 4"/>
          <p:cNvSpPr txBox="1">
            <a:spLocks noChangeArrowheads="1"/>
          </p:cNvSpPr>
          <p:nvPr/>
        </p:nvSpPr>
        <p:spPr bwMode="auto">
          <a:xfrm>
            <a:off x="0" y="152400"/>
            <a:ext cx="9144000" cy="519113"/>
          </a:xfrm>
          <a:prstGeom prst="rect">
            <a:avLst/>
          </a:prstGeom>
          <a:solidFill>
            <a:schemeClr val="accent2"/>
          </a:solidFill>
          <a:ln w="9525">
            <a:noFill/>
            <a:miter lim="800000"/>
            <a:headEnd/>
            <a:tailEnd/>
          </a:ln>
        </p:spPr>
        <p:txBody>
          <a:bodyPr>
            <a:spAutoFit/>
          </a:bodyPr>
          <a:lstStyle/>
          <a:p>
            <a:pPr>
              <a:spcBef>
                <a:spcPct val="50000"/>
              </a:spcBef>
            </a:pPr>
            <a:r>
              <a:rPr lang="en-US">
                <a:solidFill>
                  <a:schemeClr val="bg1"/>
                </a:solidFill>
              </a:rPr>
              <a:t>Stefan-Boltzmann Law</a:t>
            </a:r>
          </a:p>
        </p:txBody>
      </p:sp>
      <p:sp>
        <p:nvSpPr>
          <p:cNvPr id="12294" name="Text Box 5"/>
          <p:cNvSpPr txBox="1">
            <a:spLocks noChangeArrowheads="1"/>
          </p:cNvSpPr>
          <p:nvPr/>
        </p:nvSpPr>
        <p:spPr bwMode="auto">
          <a:xfrm>
            <a:off x="0" y="762000"/>
            <a:ext cx="9144000" cy="762000"/>
          </a:xfrm>
          <a:prstGeom prst="rect">
            <a:avLst/>
          </a:prstGeom>
          <a:noFill/>
          <a:ln w="9525">
            <a:noFill/>
            <a:miter lim="800000"/>
            <a:headEnd/>
            <a:tailEnd/>
          </a:ln>
        </p:spPr>
        <p:txBody>
          <a:bodyPr>
            <a:spAutoFit/>
          </a:bodyPr>
          <a:lstStyle/>
          <a:p>
            <a:pPr>
              <a:spcBef>
                <a:spcPct val="50000"/>
              </a:spcBef>
            </a:pPr>
            <a:r>
              <a:rPr lang="en-US" sz="2200"/>
              <a:t>Total energy density within the cavity can be obtained by integrating energy density (eq. 3) over all frequencies. Thus   </a:t>
            </a:r>
          </a:p>
        </p:txBody>
      </p:sp>
      <p:sp>
        <p:nvSpPr>
          <p:cNvPr id="2" name="Text Box 9"/>
          <p:cNvSpPr txBox="1">
            <a:spLocks noChangeArrowheads="1"/>
          </p:cNvSpPr>
          <p:nvPr/>
        </p:nvSpPr>
        <p:spPr bwMode="auto">
          <a:xfrm>
            <a:off x="228600" y="3124200"/>
            <a:ext cx="8686800" cy="1446213"/>
          </a:xfrm>
          <a:prstGeom prst="rect">
            <a:avLst/>
          </a:prstGeom>
          <a:noFill/>
          <a:ln w="9525">
            <a:noFill/>
            <a:miter lim="800000"/>
            <a:headEnd/>
            <a:tailEnd/>
          </a:ln>
        </p:spPr>
        <p:txBody>
          <a:bodyPr>
            <a:spAutoFit/>
          </a:bodyPr>
          <a:lstStyle/>
          <a:p>
            <a:pPr algn="just">
              <a:spcBef>
                <a:spcPct val="50000"/>
              </a:spcBef>
            </a:pPr>
            <a:r>
              <a:rPr lang="en-US" sz="2200"/>
              <a:t>Here </a:t>
            </a:r>
            <a:r>
              <a:rPr lang="en-US" sz="2200" b="1" i="1">
                <a:solidFill>
                  <a:srgbClr val="C00000"/>
                </a:solidFill>
              </a:rPr>
              <a:t>a</a:t>
            </a:r>
            <a:r>
              <a:rPr lang="en-US" sz="2200"/>
              <a:t> is a universal constant. According to the equation, the total energy density is proportional to the fourth power of the absolute temperature of the cavity walls. Therefore we expect that energy E radiated by a black body per second per unit area is also proportional to T</a:t>
            </a:r>
            <a:r>
              <a:rPr lang="en-US" sz="2200" baseline="30000"/>
              <a:t>4</a:t>
            </a:r>
            <a:r>
              <a:rPr lang="en-US" sz="2200"/>
              <a:t> i.e.  </a:t>
            </a:r>
          </a:p>
        </p:txBody>
      </p:sp>
      <p:sp>
        <p:nvSpPr>
          <p:cNvPr id="8199" name="Text Box 11"/>
          <p:cNvSpPr txBox="1">
            <a:spLocks noChangeArrowheads="1"/>
          </p:cNvSpPr>
          <p:nvPr/>
        </p:nvSpPr>
        <p:spPr bwMode="auto">
          <a:xfrm>
            <a:off x="457200" y="6354763"/>
            <a:ext cx="8458200" cy="427037"/>
          </a:xfrm>
          <a:prstGeom prst="rect">
            <a:avLst/>
          </a:prstGeom>
          <a:noFill/>
          <a:ln w="9525">
            <a:noFill/>
            <a:miter lim="800000"/>
            <a:headEnd/>
            <a:tailEnd/>
          </a:ln>
        </p:spPr>
        <p:txBody>
          <a:bodyPr>
            <a:spAutoFit/>
          </a:bodyPr>
          <a:lstStyle/>
          <a:p>
            <a:pPr algn="r">
              <a:spcBef>
                <a:spcPct val="50000"/>
              </a:spcBef>
            </a:pPr>
            <a:r>
              <a:rPr lang="en-US" sz="2200" b="1" i="1">
                <a:solidFill>
                  <a:srgbClr val="002060"/>
                </a:solidFill>
              </a:rPr>
              <a:t>This equation is known as Stefan-Boltzmann Law.</a:t>
            </a:r>
          </a:p>
        </p:txBody>
      </p:sp>
      <p:sp>
        <p:nvSpPr>
          <p:cNvPr id="8200" name="Text Box 12"/>
          <p:cNvSpPr txBox="1">
            <a:spLocks noChangeArrowheads="1"/>
          </p:cNvSpPr>
          <p:nvPr/>
        </p:nvSpPr>
        <p:spPr bwMode="auto">
          <a:xfrm>
            <a:off x="304800" y="5402263"/>
            <a:ext cx="8686800" cy="769937"/>
          </a:xfrm>
          <a:prstGeom prst="rect">
            <a:avLst/>
          </a:prstGeom>
          <a:noFill/>
          <a:ln w="9525">
            <a:noFill/>
            <a:miter lim="800000"/>
            <a:headEnd/>
            <a:tailEnd/>
          </a:ln>
        </p:spPr>
        <p:txBody>
          <a:bodyPr>
            <a:spAutoFit/>
          </a:bodyPr>
          <a:lstStyle/>
          <a:p>
            <a:pPr>
              <a:spcBef>
                <a:spcPct val="50000"/>
              </a:spcBef>
            </a:pPr>
            <a:r>
              <a:rPr lang="en-US" sz="2200">
                <a:cs typeface="Times New Roman" pitchFamily="18" charset="0"/>
              </a:rPr>
              <a:t>Where, e = emissivity, ranges from 0 (for perfectly reflecting surface) to 1 (for a black body, and </a:t>
            </a:r>
            <a:r>
              <a:rPr lang="el-GR" sz="2200">
                <a:cs typeface="Times New Roman" pitchFamily="18" charset="0"/>
              </a:rPr>
              <a:t>σ</a:t>
            </a:r>
            <a:r>
              <a:rPr lang="en-US" sz="2200">
                <a:cs typeface="Times New Roman" pitchFamily="18" charset="0"/>
              </a:rPr>
              <a:t> (Stefan’s constant) = ac/4 =</a:t>
            </a:r>
            <a:r>
              <a:rPr lang="en-US" sz="2200"/>
              <a:t>5.67x10</a:t>
            </a:r>
            <a:r>
              <a:rPr lang="en-US" sz="2200" baseline="30000"/>
              <a:t>-8</a:t>
            </a:r>
            <a:r>
              <a:rPr lang="en-US" sz="2200"/>
              <a:t> watt/m</a:t>
            </a:r>
            <a:r>
              <a:rPr lang="en-US" sz="2200" baseline="30000"/>
              <a:t>2</a:t>
            </a:r>
            <a:r>
              <a:rPr lang="en-US" sz="2200"/>
              <a:t>-K</a:t>
            </a:r>
            <a:r>
              <a:rPr lang="en-US" sz="2200" baseline="30000"/>
              <a:t>4</a:t>
            </a:r>
            <a:r>
              <a:rPr lang="en-US" sz="2200"/>
              <a:t>. </a:t>
            </a:r>
            <a:endParaRPr lang="el-GR" sz="2200"/>
          </a:p>
        </p:txBody>
      </p:sp>
      <p:graphicFrame>
        <p:nvGraphicFramePr>
          <p:cNvPr id="8194" name="Object 11"/>
          <p:cNvGraphicFramePr>
            <a:graphicFrameLocks noChangeAspect="1"/>
          </p:cNvGraphicFramePr>
          <p:nvPr/>
        </p:nvGraphicFramePr>
        <p:xfrm>
          <a:off x="3335338" y="4724400"/>
          <a:ext cx="1711325" cy="558800"/>
        </p:xfrm>
        <a:graphic>
          <a:graphicData uri="http://schemas.openxmlformats.org/presentationml/2006/ole">
            <p:oleObj spid="_x0000_s239618" name="Equation" r:id="rId3" imgW="622080" imgH="203040" progId="">
              <p:embed/>
            </p:oleObj>
          </a:graphicData>
        </a:graphic>
      </p:graphicFrame>
      <p:graphicFrame>
        <p:nvGraphicFramePr>
          <p:cNvPr id="8195" name="Object 12"/>
          <p:cNvGraphicFramePr>
            <a:graphicFrameLocks noChangeAspect="1"/>
          </p:cNvGraphicFramePr>
          <p:nvPr/>
        </p:nvGraphicFramePr>
        <p:xfrm>
          <a:off x="1752600" y="1676400"/>
          <a:ext cx="3124200" cy="1382713"/>
        </p:xfrm>
        <a:graphic>
          <a:graphicData uri="http://schemas.openxmlformats.org/presentationml/2006/ole">
            <p:oleObj spid="_x0000_s239619" name="Equation" r:id="rId4" imgW="1549080" imgH="685800" progId="">
              <p:embed/>
            </p:oleObj>
          </a:graphicData>
        </a:graphic>
      </p:graphicFrame>
      <p:graphicFrame>
        <p:nvGraphicFramePr>
          <p:cNvPr id="12292" name="Object 9"/>
          <p:cNvGraphicFramePr>
            <a:graphicFrameLocks noChangeAspect="1"/>
          </p:cNvGraphicFramePr>
          <p:nvPr/>
        </p:nvGraphicFramePr>
        <p:xfrm>
          <a:off x="5791200" y="1447800"/>
          <a:ext cx="3232150" cy="762000"/>
        </p:xfrm>
        <a:graphic>
          <a:graphicData uri="http://schemas.openxmlformats.org/presentationml/2006/ole">
            <p:oleObj spid="_x0000_s239620" name="Equation" r:id="rId5" imgW="1777680" imgH="41904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199" grpId="0"/>
      <p:bldP spid="820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0" y="457200"/>
            <a:ext cx="8839200" cy="1200150"/>
          </a:xfrm>
          <a:noFill/>
        </p:spPr>
        <p:txBody>
          <a:bodyPr anchor="b">
            <a:spAutoFit/>
          </a:bodyPr>
          <a:lstStyle/>
          <a:p>
            <a:pPr algn="just" eaLnBrk="1" hangingPunct="1"/>
            <a:r>
              <a:rPr lang="en-US" altLang="en-US" sz="2400" smtClean="0">
                <a:solidFill>
                  <a:schemeClr val="tx1"/>
                </a:solidFill>
                <a:latin typeface="Times New Roman" pitchFamily="18" charset="0"/>
                <a:cs typeface="Times New Roman" pitchFamily="18" charset="0"/>
              </a:rPr>
              <a:t>Q1: An x-ray photon is scattered by an electron. The  frequency of the scattered photon relative to that of the incident photon (a) increases, (b) decreases, or (c) remains the same.				</a:t>
            </a:r>
          </a:p>
        </p:txBody>
      </p:sp>
      <p:sp>
        <p:nvSpPr>
          <p:cNvPr id="15363" name="Rectangle 3"/>
          <p:cNvSpPr>
            <a:spLocks noChangeArrowheads="1"/>
          </p:cNvSpPr>
          <p:nvPr/>
        </p:nvSpPr>
        <p:spPr bwMode="auto">
          <a:xfrm>
            <a:off x="76200" y="1871663"/>
            <a:ext cx="8915400" cy="1938337"/>
          </a:xfrm>
          <a:prstGeom prst="rect">
            <a:avLst/>
          </a:prstGeom>
          <a:noFill/>
          <a:ln w="9525">
            <a:noFill/>
            <a:miter lim="800000"/>
            <a:headEnd/>
            <a:tailEnd/>
          </a:ln>
        </p:spPr>
        <p:txBody>
          <a:bodyPr anchor="b">
            <a:spAutoFit/>
          </a:bodyPr>
          <a:lstStyle/>
          <a:p>
            <a:pPr algn="just"/>
            <a:r>
              <a:rPr lang="en-US" altLang="en-US" sz="2400"/>
              <a:t>Q2. A photon of energy </a:t>
            </a:r>
            <a:r>
              <a:rPr lang="en-US" altLang="en-US" sz="2400" i="1"/>
              <a:t>E</a:t>
            </a:r>
            <a:r>
              <a:rPr lang="en-US" altLang="en-US" sz="2400" baseline="-25000"/>
              <a:t>0</a:t>
            </a:r>
            <a:r>
              <a:rPr lang="en-US" altLang="en-US" sz="2400"/>
              <a:t> strikes a free electron. The scattered photon with energy </a:t>
            </a:r>
            <a:r>
              <a:rPr lang="en-US" altLang="en-US" sz="2400" i="1"/>
              <a:t>E</a:t>
            </a:r>
            <a:r>
              <a:rPr lang="en-US" altLang="en-US" sz="2400"/>
              <a:t> moves in opposite  direction that of the incident photon.  In this Compton effect interaction, the resulting kinetic energy of the electron is (a) </a:t>
            </a:r>
            <a:r>
              <a:rPr lang="en-US" altLang="en-US" sz="2400" i="1"/>
              <a:t>E</a:t>
            </a:r>
            <a:r>
              <a:rPr lang="en-US" altLang="en-US" sz="2400" baseline="-25000"/>
              <a:t>0 </a:t>
            </a:r>
            <a:r>
              <a:rPr lang="en-US" altLang="en-US" sz="2400"/>
              <a:t>, (b) </a:t>
            </a:r>
            <a:r>
              <a:rPr lang="en-US" altLang="en-US" sz="2400" i="1"/>
              <a:t>E</a:t>
            </a:r>
            <a:r>
              <a:rPr lang="en-US" altLang="en-US" sz="2400"/>
              <a:t> , (c)  </a:t>
            </a:r>
            <a:r>
              <a:rPr lang="en-US" altLang="en-US" sz="2400" i="1"/>
              <a:t>E</a:t>
            </a:r>
            <a:r>
              <a:rPr lang="en-US" altLang="en-US" sz="2400" baseline="-25000"/>
              <a:t>0</a:t>
            </a:r>
            <a:r>
              <a:rPr lang="en-US" altLang="en-US" sz="2400"/>
              <a:t> </a:t>
            </a:r>
            <a:r>
              <a:rPr lang="en-US" altLang="en-US" sz="2400">
                <a:sym typeface="Symbol" pitchFamily="18" charset="2"/>
              </a:rPr>
              <a:t></a:t>
            </a:r>
            <a:r>
              <a:rPr lang="en-US" altLang="en-US" sz="2400" i="1"/>
              <a:t> E ,</a:t>
            </a:r>
            <a:r>
              <a:rPr lang="en-US" altLang="en-US" sz="2400"/>
              <a:t> (d)  </a:t>
            </a:r>
            <a:r>
              <a:rPr lang="en-US" altLang="en-US" sz="2400" i="1"/>
              <a:t>E</a:t>
            </a:r>
            <a:r>
              <a:rPr lang="en-US" altLang="en-US" sz="2400" baseline="-25000"/>
              <a:t>0 </a:t>
            </a:r>
            <a:r>
              <a:rPr lang="en-US" altLang="en-US" sz="2400"/>
              <a:t>+ </a:t>
            </a:r>
            <a:r>
              <a:rPr lang="en-US" altLang="en-US" sz="2400" i="1"/>
              <a:t>E , </a:t>
            </a:r>
            <a:r>
              <a:rPr lang="en-US" altLang="en-US" sz="2400"/>
              <a:t>(e) none of the above.				</a:t>
            </a:r>
          </a:p>
        </p:txBody>
      </p:sp>
      <p:sp>
        <p:nvSpPr>
          <p:cNvPr id="36868" name="TextBox 3"/>
          <p:cNvSpPr txBox="1">
            <a:spLocks noChangeArrowheads="1"/>
          </p:cNvSpPr>
          <p:nvPr/>
        </p:nvSpPr>
        <p:spPr bwMode="auto">
          <a:xfrm>
            <a:off x="0" y="0"/>
            <a:ext cx="1120775" cy="523875"/>
          </a:xfrm>
          <a:prstGeom prst="rect">
            <a:avLst/>
          </a:prstGeom>
          <a:noFill/>
          <a:ln w="9525">
            <a:noFill/>
            <a:miter lim="800000"/>
            <a:headEnd/>
            <a:tailEnd/>
          </a:ln>
        </p:spPr>
        <p:txBody>
          <a:bodyPr wrap="none">
            <a:spAutoFit/>
          </a:bodyPr>
          <a:lstStyle/>
          <a:p>
            <a:r>
              <a:rPr lang="en-US"/>
              <a:t>Quest:</a:t>
            </a:r>
            <a:endParaRPr lang="en-IN"/>
          </a:p>
        </p:txBody>
      </p:sp>
      <p:sp>
        <p:nvSpPr>
          <p:cNvPr id="5" name="TextBox 4"/>
          <p:cNvSpPr txBox="1">
            <a:spLocks noChangeArrowheads="1"/>
          </p:cNvSpPr>
          <p:nvPr/>
        </p:nvSpPr>
        <p:spPr bwMode="auto">
          <a:xfrm>
            <a:off x="7391400" y="3505200"/>
            <a:ext cx="1350963" cy="523875"/>
          </a:xfrm>
          <a:prstGeom prst="rect">
            <a:avLst/>
          </a:prstGeom>
          <a:noFill/>
          <a:ln w="9525">
            <a:noFill/>
            <a:miter lim="800000"/>
            <a:headEnd/>
            <a:tailEnd/>
          </a:ln>
        </p:spPr>
        <p:txBody>
          <a:bodyPr wrap="none">
            <a:spAutoFit/>
          </a:bodyPr>
          <a:lstStyle/>
          <a:p>
            <a:r>
              <a:rPr lang="en-US" altLang="en-US" i="1">
                <a:solidFill>
                  <a:srgbClr val="FF0000"/>
                </a:solidFill>
              </a:rPr>
              <a:t>Ans: (c)</a:t>
            </a:r>
            <a:endParaRPr lang="en-IN" i="1">
              <a:solidFill>
                <a:srgbClr val="FF0000"/>
              </a:solidFill>
            </a:endParaRPr>
          </a:p>
        </p:txBody>
      </p:sp>
      <p:sp>
        <p:nvSpPr>
          <p:cNvPr id="6" name="TextBox 5"/>
          <p:cNvSpPr txBox="1">
            <a:spLocks noChangeArrowheads="1"/>
          </p:cNvSpPr>
          <p:nvPr/>
        </p:nvSpPr>
        <p:spPr bwMode="auto">
          <a:xfrm>
            <a:off x="7086600" y="1371600"/>
            <a:ext cx="1373188" cy="523875"/>
          </a:xfrm>
          <a:prstGeom prst="rect">
            <a:avLst/>
          </a:prstGeom>
          <a:noFill/>
          <a:ln w="9525">
            <a:noFill/>
            <a:miter lim="800000"/>
            <a:headEnd/>
            <a:tailEnd/>
          </a:ln>
        </p:spPr>
        <p:txBody>
          <a:bodyPr wrap="none">
            <a:spAutoFit/>
          </a:bodyPr>
          <a:lstStyle/>
          <a:p>
            <a:r>
              <a:rPr lang="en-US" altLang="en-US" i="1">
                <a:solidFill>
                  <a:srgbClr val="FF0000"/>
                </a:solidFill>
              </a:rPr>
              <a:t>Ans: (b)</a:t>
            </a:r>
            <a:endParaRPr lang="en-IN" i="1">
              <a:solidFill>
                <a:srgbClr val="FF0000"/>
              </a:solidFill>
            </a:endParaRPr>
          </a:p>
        </p:txBody>
      </p:sp>
      <p:sp>
        <p:nvSpPr>
          <p:cNvPr id="7" name="Rectangle 3"/>
          <p:cNvSpPr>
            <a:spLocks noChangeArrowheads="1"/>
          </p:cNvSpPr>
          <p:nvPr/>
        </p:nvSpPr>
        <p:spPr bwMode="auto">
          <a:xfrm>
            <a:off x="152400" y="3875088"/>
            <a:ext cx="8686800" cy="2678112"/>
          </a:xfrm>
          <a:prstGeom prst="rect">
            <a:avLst/>
          </a:prstGeom>
          <a:noFill/>
          <a:ln w="9525">
            <a:noFill/>
            <a:miter lim="800000"/>
            <a:headEnd/>
            <a:tailEnd/>
          </a:ln>
        </p:spPr>
        <p:txBody>
          <a:bodyPr anchor="b">
            <a:spAutoFit/>
          </a:bodyPr>
          <a:lstStyle/>
          <a:p>
            <a:pPr algn="just"/>
            <a:r>
              <a:rPr lang="en-US" altLang="en-US" sz="2400"/>
              <a:t>Q3. Deduce the expression for the maximum kinetic energy of the recoiled electron.</a:t>
            </a:r>
          </a:p>
          <a:p>
            <a:pPr algn="just"/>
            <a:endParaRPr lang="en-US" altLang="en-US" sz="2400"/>
          </a:p>
          <a:p>
            <a:pPr algn="just"/>
            <a:r>
              <a:rPr lang="en-US" altLang="en-US" sz="2400"/>
              <a:t>Q4. Why Compton effect not observed with visible 	light.</a:t>
            </a:r>
          </a:p>
          <a:p>
            <a:pPr algn="just"/>
            <a:endParaRPr lang="en-US" altLang="en-US" sz="2400"/>
          </a:p>
          <a:p>
            <a:pPr algn="just"/>
            <a:r>
              <a:rPr lang="en-US" altLang="en-US" sz="2400"/>
              <a:t>Q5. Explain the presence of unmodified scattered radiation along with modified radiations for non zero scattering angle.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363"/>
                                        </p:tgtEl>
                                        <p:attrNameLst>
                                          <p:attrName>style.visibility</p:attrName>
                                        </p:attrNameLst>
                                      </p:cBhvr>
                                      <p:to>
                                        <p:strVal val="visible"/>
                                      </p:to>
                                    </p:set>
                                    <p:animEffect transition="in" filter="blinds(horizontal)">
                                      <p:cBhvr>
                                        <p:cTn id="12" dur="500"/>
                                        <p:tgtEl>
                                          <p:spTgt spid="1536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p:bldP spid="5" grpId="0"/>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IN"/>
          </a:p>
        </p:txBody>
      </p:sp>
      <p:graphicFrame>
        <p:nvGraphicFramePr>
          <p:cNvPr id="17410" name="Object 6"/>
          <p:cNvGraphicFramePr>
            <a:graphicFrameLocks noChangeAspect="1"/>
          </p:cNvGraphicFramePr>
          <p:nvPr/>
        </p:nvGraphicFramePr>
        <p:xfrm>
          <a:off x="4800600" y="1916113"/>
          <a:ext cx="101600" cy="139700"/>
        </p:xfrm>
        <a:graphic>
          <a:graphicData uri="http://schemas.openxmlformats.org/presentationml/2006/ole">
            <p:oleObj spid="_x0000_s240642" name="Equation" r:id="rId3" imgW="101520" imgH="139680" progId="">
              <p:embed/>
            </p:oleObj>
          </a:graphicData>
        </a:graphic>
      </p:graphicFrame>
      <p:graphicFrame>
        <p:nvGraphicFramePr>
          <p:cNvPr id="17411" name="Object 7"/>
          <p:cNvGraphicFramePr>
            <a:graphicFrameLocks noChangeAspect="1"/>
          </p:cNvGraphicFramePr>
          <p:nvPr/>
        </p:nvGraphicFramePr>
        <p:xfrm>
          <a:off x="0" y="1600200"/>
          <a:ext cx="9096375" cy="4964113"/>
        </p:xfrm>
        <a:graphic>
          <a:graphicData uri="http://schemas.openxmlformats.org/presentationml/2006/ole">
            <p:oleObj spid="_x0000_s240643" name="Equation" r:id="rId4" imgW="3886200" imgH="2120760" progId="">
              <p:embed/>
            </p:oleObj>
          </a:graphicData>
        </a:graphic>
      </p:graphicFrame>
      <p:graphicFrame>
        <p:nvGraphicFramePr>
          <p:cNvPr id="17412" name="Object 8"/>
          <p:cNvGraphicFramePr>
            <a:graphicFrameLocks noChangeAspect="1"/>
          </p:cNvGraphicFramePr>
          <p:nvPr/>
        </p:nvGraphicFramePr>
        <p:xfrm>
          <a:off x="228600" y="304800"/>
          <a:ext cx="2270125" cy="990600"/>
        </p:xfrm>
        <a:graphic>
          <a:graphicData uri="http://schemas.openxmlformats.org/presentationml/2006/ole">
            <p:oleObj spid="_x0000_s240644" name="Equation" r:id="rId5" imgW="495000" imgH="215640" progId="">
              <p:embed/>
            </p:oleObj>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8290" name="Picture 2" descr="File:2000 Year Temperature Comparison.png"/>
          <p:cNvPicPr>
            <a:picLocks noChangeAspect="1" noChangeArrowheads="1"/>
          </p:cNvPicPr>
          <p:nvPr/>
        </p:nvPicPr>
        <p:blipFill>
          <a:blip r:embed="rId2"/>
          <a:srcRect/>
          <a:stretch>
            <a:fillRect/>
          </a:stretch>
        </p:blipFill>
        <p:spPr bwMode="auto">
          <a:xfrm>
            <a:off x="928662" y="571480"/>
            <a:ext cx="7610475" cy="5715000"/>
          </a:xfrm>
          <a:prstGeom prst="rect">
            <a:avLst/>
          </a:prstGeom>
          <a:noFill/>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Nuclear Fusion in a Supernovae (artist's depiction)"/>
          <p:cNvPicPr>
            <a:picLocks noChangeAspect="1" noChangeArrowheads="1"/>
          </p:cNvPicPr>
          <p:nvPr/>
        </p:nvPicPr>
        <p:blipFill>
          <a:blip r:embed="rId3" cstate="print"/>
          <a:srcRect/>
          <a:stretch>
            <a:fillRect/>
          </a:stretch>
        </p:blipFill>
        <p:spPr bwMode="auto">
          <a:xfrm>
            <a:off x="-176939" y="-152400"/>
            <a:ext cx="9473339" cy="7162800"/>
          </a:xfrm>
          <a:prstGeom prst="rect">
            <a:avLst/>
          </a:prstGeom>
          <a:ln>
            <a:noFill/>
          </a:ln>
          <a:effectLst>
            <a:softEdge rad="112500"/>
          </a:effectLst>
        </p:spPr>
      </p:pic>
      <p:sp>
        <p:nvSpPr>
          <p:cNvPr id="3080" name="Text Box 36"/>
          <p:cNvSpPr txBox="1">
            <a:spLocks noChangeArrowheads="1"/>
          </p:cNvSpPr>
          <p:nvPr/>
        </p:nvSpPr>
        <p:spPr bwMode="auto">
          <a:xfrm>
            <a:off x="3635896" y="2708920"/>
            <a:ext cx="5334000" cy="1323439"/>
          </a:xfrm>
          <a:prstGeom prst="rect">
            <a:avLst/>
          </a:prstGeom>
          <a:noFill/>
          <a:ln w="9525">
            <a:noFill/>
            <a:miter lim="800000"/>
            <a:headEnd/>
            <a:tailEnd/>
          </a:ln>
        </p:spPr>
        <p:txBody>
          <a:bodyPr wrap="square">
            <a:spAutoFit/>
          </a:bodyPr>
          <a:lstStyle/>
          <a:p>
            <a:pPr algn="ctr">
              <a:spcBef>
                <a:spcPct val="50000"/>
              </a:spcBef>
              <a:buNone/>
            </a:pPr>
            <a:r>
              <a:rPr lang="de-DE" sz="4000" b="1" i="1" dirty="0" smtClean="0">
                <a:latin typeface="Andalus" pitchFamily="18" charset="-78"/>
                <a:cs typeface="Andalus" pitchFamily="18" charset="-78"/>
              </a:rPr>
              <a:t>Thanks For Your Attention</a:t>
            </a:r>
            <a:endParaRPr lang="de-DE" sz="4000" b="1" i="1" dirty="0">
              <a:latin typeface="Andalus" pitchFamily="18" charset="-78"/>
              <a:cs typeface="Andalus" pitchFamily="18" charset="-78"/>
            </a:endParaRPr>
          </a:p>
        </p:txBody>
      </p:sp>
      <p:pic>
        <p:nvPicPr>
          <p:cNvPr id="4098" name="Picture 2" descr="http://t3.gstatic.com/images?q=tbn:ANd9GcQ8jb4EcIDZCn3kEJmB-aWH6Iqx806E8r4Taim0uRFpJ-ZDiFQ&amp;t=1&amp;h=161&amp;w=231&amp;usg=__ideQfUtBFqp5UR3g-GJ2x_widAc="/>
          <p:cNvPicPr>
            <a:picLocks noChangeAspect="1" noChangeArrowheads="1"/>
          </p:cNvPicPr>
          <p:nvPr/>
        </p:nvPicPr>
        <p:blipFill>
          <a:blip r:embed="rId4" cstate="print"/>
          <a:srcRect/>
          <a:stretch>
            <a:fillRect/>
          </a:stretch>
        </p:blipFill>
        <p:spPr bwMode="auto">
          <a:xfrm>
            <a:off x="943744" y="257154"/>
            <a:ext cx="2764160" cy="1926536"/>
          </a:xfrm>
          <a:prstGeom prst="rect">
            <a:avLst/>
          </a:prstGeom>
          <a:ln>
            <a:noFill/>
          </a:ln>
          <a:effectLst>
            <a:softEdge rad="112500"/>
          </a:effectLst>
        </p:spPr>
      </p:pic>
      <p:pic>
        <p:nvPicPr>
          <p:cNvPr id="4099" name="Picture 3" descr="C:\Documents and Settings\Peshwaz\Desktop\Rasm\Peshwaz+TJ_K.jpg"/>
          <p:cNvPicPr>
            <a:picLocks noChangeAspect="1" noChangeArrowheads="1"/>
          </p:cNvPicPr>
          <p:nvPr/>
        </p:nvPicPr>
        <p:blipFill>
          <a:blip r:embed="rId5" cstate="print">
            <a:lum/>
          </a:blip>
          <a:srcRect/>
          <a:stretch>
            <a:fillRect/>
          </a:stretch>
        </p:blipFill>
        <p:spPr bwMode="auto">
          <a:xfrm>
            <a:off x="467544" y="4563126"/>
            <a:ext cx="2808312" cy="2106234"/>
          </a:xfrm>
          <a:prstGeom prst="rect">
            <a:avLst/>
          </a:prstGeom>
          <a:ln>
            <a:noFill/>
          </a:ln>
          <a:effectLst>
            <a:softEdge rad="112500"/>
          </a:effectLst>
        </p:spPr>
      </p:pic>
      <p:pic>
        <p:nvPicPr>
          <p:cNvPr id="4105" name="Picture 9" descr="http://t3.gstatic.com/images?q=tbn:ANd9GcT5USBtgcBPrZ5SD5hAMxwfU7MYlNFr7tabgD-_OVQpZ6KeOE8&amp;t=1&amp;h=173&amp;w=214&amp;usg=__Qsg8lZdB0Aycax-apgIfLfZBtPU="/>
          <p:cNvPicPr>
            <a:picLocks noChangeAspect="1" noChangeArrowheads="1"/>
          </p:cNvPicPr>
          <p:nvPr/>
        </p:nvPicPr>
        <p:blipFill>
          <a:blip r:embed="rId6" cstate="print"/>
          <a:srcRect b="14286"/>
          <a:stretch>
            <a:fillRect/>
          </a:stretch>
        </p:blipFill>
        <p:spPr bwMode="auto">
          <a:xfrm>
            <a:off x="251520" y="2420888"/>
            <a:ext cx="2664296" cy="1849594"/>
          </a:xfrm>
          <a:prstGeom prst="rect">
            <a:avLst/>
          </a:prstGeom>
          <a:ln>
            <a:noFill/>
          </a:ln>
          <a:effectLst>
            <a:softEdge rad="112500"/>
          </a:effectLst>
        </p:spPr>
      </p:pic>
    </p:spTree>
    <p:extLst>
      <p:ext uri="{BB962C8B-B14F-4D97-AF65-F5344CB8AC3E}">
        <p14:creationId xmlns="" xmlns:p14="http://schemas.microsoft.com/office/powerpoint/2010/main" val="1973631209"/>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31842</TotalTime>
  <Words>4550</Words>
  <Application>Microsoft Office PowerPoint</Application>
  <PresentationFormat>On-screen Show (4:3)</PresentationFormat>
  <Paragraphs>733</Paragraphs>
  <Slides>90</Slides>
  <Notes>24</Notes>
  <HiddenSlides>28</HiddenSlides>
  <MMClips>0</MMClips>
  <ScaleCrop>false</ScaleCrop>
  <HeadingPairs>
    <vt:vector size="6" baseType="variant">
      <vt:variant>
        <vt:lpstr>Theme</vt:lpstr>
      </vt:variant>
      <vt:variant>
        <vt:i4>1</vt:i4>
      </vt:variant>
      <vt:variant>
        <vt:lpstr>Embedded OLE Servers</vt:lpstr>
      </vt:variant>
      <vt:variant>
        <vt:i4>4</vt:i4>
      </vt:variant>
      <vt:variant>
        <vt:lpstr>Slide Titles</vt:lpstr>
      </vt:variant>
      <vt:variant>
        <vt:i4>90</vt:i4>
      </vt:variant>
    </vt:vector>
  </HeadingPairs>
  <TitlesOfParts>
    <vt:vector size="95" baseType="lpstr">
      <vt:lpstr>Office Theme</vt:lpstr>
      <vt:lpstr>Photo Editor Photo</vt:lpstr>
      <vt:lpstr>Bitmap Image</vt:lpstr>
      <vt:lpstr>Equation</vt:lpstr>
      <vt:lpstr>Drawing</vt:lpstr>
      <vt:lpstr>Green Energy and Climate Modeling</vt:lpstr>
      <vt:lpstr>Slide 2</vt:lpstr>
      <vt:lpstr>Green Energy and Climate Modeling</vt:lpstr>
      <vt:lpstr>Question 1: What is Climate?</vt:lpstr>
      <vt:lpstr>Slide 5</vt:lpstr>
      <vt:lpstr>Slide 6</vt:lpstr>
      <vt:lpstr>Slide 7</vt:lpstr>
      <vt:lpstr>Slide 8</vt:lpstr>
      <vt:lpstr>Slide 9</vt:lpstr>
      <vt:lpstr>‘Anthropogenic’ Changes</vt:lpstr>
      <vt:lpstr>Slide 11</vt:lpstr>
      <vt:lpstr>Slide 12</vt:lpstr>
      <vt:lpstr>Slide 13</vt:lpstr>
      <vt:lpstr>Slide 14</vt:lpstr>
      <vt:lpstr>Slide 15</vt:lpstr>
      <vt:lpstr>Slide 16</vt:lpstr>
      <vt:lpstr>Slide 17</vt:lpstr>
      <vt:lpstr>Slide 18</vt:lpstr>
      <vt:lpstr>Slide 19</vt:lpstr>
      <vt:lpstr>Slide 20</vt:lpstr>
      <vt:lpstr>Slide 21</vt:lpstr>
      <vt:lpstr>Global Warming, A Quick Poll</vt:lpstr>
      <vt:lpstr>Global Warming, A Quick Poll</vt:lpstr>
      <vt:lpstr>Slide 24</vt:lpstr>
      <vt:lpstr>Slide 25</vt:lpstr>
      <vt:lpstr>Energy Reserves   We do not know exact values; I will quote estimates1 in terms of J of electricity How long they will last is even more uncertain; to give an order of magnitude I will use current total World consumption of ~ 5×1020 J year-1  </vt:lpstr>
      <vt:lpstr>Slide 27</vt:lpstr>
      <vt:lpstr>Slide 28</vt:lpstr>
      <vt:lpstr>Slide 29</vt:lpstr>
      <vt:lpstr>Slide 30</vt:lpstr>
      <vt:lpstr>Slide 31</vt:lpstr>
      <vt:lpstr>Slide 32</vt:lpstr>
      <vt:lpstr>Slide 33</vt:lpstr>
      <vt:lpstr>1.1.1  Energy Source Categories</vt:lpstr>
      <vt:lpstr>1.1.1  Energy Source Categories</vt:lpstr>
      <vt:lpstr>1.1.2  Energy Source Categories</vt:lpstr>
      <vt:lpstr>1.1.3  Energy Source Categories</vt:lpstr>
      <vt:lpstr>1.1.4  Energy Source Categories</vt:lpstr>
      <vt:lpstr>Slide 39</vt:lpstr>
      <vt:lpstr>Slide 40</vt:lpstr>
      <vt:lpstr>Slide 41</vt:lpstr>
      <vt:lpstr>Slide 42</vt:lpstr>
      <vt:lpstr>How can we capture the potential of fusion energy?</vt:lpstr>
      <vt:lpstr>Slide 44</vt:lpstr>
      <vt:lpstr>Slide 45</vt:lpstr>
      <vt:lpstr>Slide 46</vt:lpstr>
      <vt:lpstr>Slide 47</vt:lpstr>
      <vt:lpstr>Slide 48</vt:lpstr>
      <vt:lpstr>Slide 49</vt:lpstr>
      <vt:lpstr>Slide 50</vt:lpstr>
      <vt:lpstr>Slide 51</vt:lpstr>
      <vt:lpstr>Slide 52</vt:lpstr>
      <vt:lpstr>The Step After That…</vt:lpstr>
      <vt:lpstr>Inertial Fusion</vt:lpstr>
      <vt:lpstr>Plasma Conditions During ICF </vt:lpstr>
      <vt:lpstr>The Concept</vt:lpstr>
      <vt:lpstr>Requirements</vt:lpstr>
      <vt:lpstr>Achieving High Densities</vt:lpstr>
      <vt:lpstr>Slide 59</vt:lpstr>
      <vt:lpstr>Achieving High Temperatures</vt:lpstr>
      <vt:lpstr>Slide 61</vt:lpstr>
      <vt:lpstr>National Ignition Facility in the US</vt:lpstr>
      <vt:lpstr>Slide 63</vt:lpstr>
      <vt:lpstr>Slide 64</vt:lpstr>
      <vt:lpstr>Slide 65</vt:lpstr>
      <vt:lpstr>Slide 66</vt:lpstr>
      <vt:lpstr>Slide 67</vt:lpstr>
      <vt:lpstr>Slide 68</vt:lpstr>
      <vt:lpstr>A key fact for Earth’s climate is that gases in the atmosphere absorb radiation.</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Wien’s Displacement Law</vt:lpstr>
      <vt:lpstr>Slide 87</vt:lpstr>
      <vt:lpstr>Q1: An x-ray photon is scattered by an electron. The  frequency of the scattered photon relative to that of the incident photon (a) increases, (b) decreases, or (c) remains the same.    </vt:lpstr>
      <vt:lpstr>Slide 89</vt:lpstr>
      <vt:lpstr>Slide 90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Win7</dc:creator>
  <cp:lastModifiedBy>prashant.chauhan</cp:lastModifiedBy>
  <cp:revision>468</cp:revision>
  <dcterms:created xsi:type="dcterms:W3CDTF">2014-07-17T02:47:12Z</dcterms:created>
  <dcterms:modified xsi:type="dcterms:W3CDTF">2018-07-31T04:55:51Z</dcterms:modified>
</cp:coreProperties>
</file>